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43" r:id="rId5"/>
    <p:sldMasterId id="2147483752" r:id="rId6"/>
    <p:sldMasterId id="2147483761" r:id="rId7"/>
    <p:sldMasterId id="2147483770" r:id="rId8"/>
    <p:sldMasterId id="2147483779" r:id="rId9"/>
    <p:sldMasterId id="2147483843" r:id="rId10"/>
  </p:sldMasterIdLst>
  <p:notesMasterIdLst>
    <p:notesMasterId r:id="rId59"/>
  </p:notesMasterIdLst>
  <p:handoutMasterIdLst>
    <p:handoutMasterId r:id="rId60"/>
  </p:handoutMasterIdLst>
  <p:sldIdLst>
    <p:sldId id="257" r:id="rId11"/>
    <p:sldId id="545" r:id="rId12"/>
    <p:sldId id="602" r:id="rId13"/>
    <p:sldId id="604" r:id="rId14"/>
    <p:sldId id="603" r:id="rId15"/>
    <p:sldId id="601" r:id="rId16"/>
    <p:sldId id="557" r:id="rId17"/>
    <p:sldId id="558" r:id="rId18"/>
    <p:sldId id="562" r:id="rId19"/>
    <p:sldId id="559" r:id="rId20"/>
    <p:sldId id="561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60" r:id="rId33"/>
    <p:sldId id="600" r:id="rId34"/>
    <p:sldId id="576" r:id="rId35"/>
    <p:sldId id="574" r:id="rId36"/>
    <p:sldId id="580" r:id="rId37"/>
    <p:sldId id="581" r:id="rId38"/>
    <p:sldId id="583" r:id="rId39"/>
    <p:sldId id="584" r:id="rId40"/>
    <p:sldId id="585" r:id="rId41"/>
    <p:sldId id="579" r:id="rId42"/>
    <p:sldId id="586" r:id="rId43"/>
    <p:sldId id="589" r:id="rId44"/>
    <p:sldId id="590" r:id="rId45"/>
    <p:sldId id="575" r:id="rId46"/>
    <p:sldId id="591" r:id="rId47"/>
    <p:sldId id="592" r:id="rId48"/>
    <p:sldId id="593" r:id="rId49"/>
    <p:sldId id="577" r:id="rId50"/>
    <p:sldId id="578" r:id="rId51"/>
    <p:sldId id="594" r:id="rId52"/>
    <p:sldId id="595" r:id="rId53"/>
    <p:sldId id="596" r:id="rId54"/>
    <p:sldId id="597" r:id="rId55"/>
    <p:sldId id="598" r:id="rId56"/>
    <p:sldId id="599" r:id="rId57"/>
    <p:sldId id="490" r:id="rId5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87B"/>
    <a:srgbClr val="FFFFFF"/>
    <a:srgbClr val="FF00FF"/>
    <a:srgbClr val="996633"/>
    <a:srgbClr val="EAF3E7"/>
    <a:srgbClr val="D3E7CC"/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2488" autoAdjust="0"/>
  </p:normalViewPr>
  <p:slideViewPr>
    <p:cSldViewPr snapToGrid="0">
      <p:cViewPr varScale="1">
        <p:scale>
          <a:sx n="72" d="100"/>
          <a:sy n="72" d="100"/>
        </p:scale>
        <p:origin x="-1795" y="-91"/>
      </p:cViewPr>
      <p:guideLst>
        <p:guide orient="horz" pos="935"/>
        <p:guide orient="horz" pos="3884"/>
        <p:guide orient="horz" pos="4020"/>
        <p:guide orient="horz" pos="4156"/>
        <p:guide orient="horz" pos="809"/>
        <p:guide orient="horz" pos="300"/>
        <p:guide orient="horz" pos="142"/>
        <p:guide orient="horz" pos="2160"/>
        <p:guide pos="2880"/>
        <p:guide pos="136"/>
        <p:guide pos="272"/>
        <p:guide pos="5624"/>
        <p:guide pos="4940"/>
        <p:guide pos="5618"/>
        <p:guide pos="10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   Rev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fld id="{6E9BC4E0-6123-476C-81FC-255E11AB69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Test 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2008-08-21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1/152 43-LXE 108 236 Uen  Rev PA1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fld id="{74A263B4-D0EB-4C6F-92B6-7AA329CF6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MongoDB</a:t>
            </a:r>
            <a:r>
              <a:rPr lang="en-US" sz="1200" b="0" i="0" kern="1200" dirty="0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 provides horizontal scale-out for databases on low cost, commodity hardware using a technique called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sharding</a:t>
            </a:r>
            <a:r>
              <a:rPr lang="en-US" sz="1200" b="0" i="0" kern="1200" dirty="0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, which is transparent to applications. 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Sharding</a:t>
            </a:r>
            <a:r>
              <a:rPr lang="en-US" sz="1200" b="0" i="0" kern="1200" dirty="0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 distributes data across multiple physical partitions called shards. 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Sharding</a:t>
            </a:r>
            <a:r>
              <a:rPr lang="en-US" sz="1200" b="0" i="0" kern="1200" dirty="0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 allows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MongoDB</a:t>
            </a:r>
            <a:r>
              <a:rPr lang="en-US" sz="1200" b="0" i="0" kern="1200" dirty="0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 deployments to address the hardware limitations of a single server, such as bottlenecks in RAM or disk I/O, without adding complexity to the application. 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MongoDB</a:t>
            </a:r>
            <a:r>
              <a:rPr lang="en-US" sz="1200" b="0" i="0" kern="1200" dirty="0" smtClean="0">
                <a:solidFill>
                  <a:schemeClr val="tx1"/>
                </a:solidFill>
                <a:latin typeface="Helvetica 65 Medium" pitchFamily="34" charset="0"/>
                <a:ea typeface="+mn-ea"/>
                <a:cs typeface="+mn-cs"/>
              </a:rPr>
              <a:t> automatically balances the data in the cluster as the data grows or the size of the cluster increases or decreases.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US" dirty="0" smtClean="0"/>
              <a:t>Trade-off between single atomic operation and issuing multi I/O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8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en-GB" sz="1100" b="1" noProof="0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GB" sz="1100" b="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7" name="Picture 6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  <p:sp>
        <p:nvSpPr>
          <p:cNvPr id="14" name="txtHeaderSecClass"/>
          <p:cNvSpPr txBox="1"/>
          <p:nvPr userDrawn="1"/>
        </p:nvSpPr>
        <p:spPr>
          <a:xfrm>
            <a:off x="8255000" y="6638290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US" sz="7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xtFooterLeft"/>
          <p:cNvSpPr txBox="1"/>
          <p:nvPr userDrawn="1"/>
        </p:nvSpPr>
        <p:spPr>
          <a:xfrm>
            <a:off x="979169" y="6638290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3/155 01-LXE 110 1400 Uen A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2977260" y="6638290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One way QA and Delivery of Apps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txtFooterDate"/>
          <p:cNvSpPr txBox="1"/>
          <p:nvPr userDrawn="1"/>
        </p:nvSpPr>
        <p:spPr>
          <a:xfrm>
            <a:off x="385190" y="6638290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2011-12-13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8" name="txtFooterCVLPage"/>
          <p:cNvSpPr txBox="1"/>
          <p:nvPr userDrawn="1"/>
        </p:nvSpPr>
        <p:spPr>
          <a:xfrm>
            <a:off x="93598" y="6638290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6268CEF4-E4DE-4337-9149-F595C39ED58E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19" r:id="rId2"/>
    <p:sldLayoutId id="2147483720" r:id="rId3"/>
    <p:sldLayoutId id="2147483741" r:id="rId4"/>
    <p:sldLayoutId id="2147483721" r:id="rId5"/>
    <p:sldLayoutId id="2147483723" r:id="rId6"/>
    <p:sldLayoutId id="2147483724" r:id="rId7"/>
    <p:sldLayoutId id="2147483742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1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83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7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03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7" name="Picture 6" descr="SE_makebelieve(2).png"/>
          <p:cNvPicPr>
            <a:picLocks noChangeAspect="1"/>
          </p:cNvPicPr>
          <p:nvPr userDrawn="1"/>
        </p:nvPicPr>
        <p:blipFill>
          <a:blip r:embed="rId10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mongodb.org/post/33700094220/how-mongodbs-journaling-works" TargetMode="External"/><Relationship Id="rId13" Type="http://schemas.openxmlformats.org/officeDocument/2006/relationships/hyperlink" Target="http://blog.markstarkman.com/blog/2011/09/15/mongodb-many-to-many-relationship-data-modeling/" TargetMode="External"/><Relationship Id="rId3" Type="http://schemas.openxmlformats.org/officeDocument/2006/relationships/hyperlink" Target="http://www.thegeekstuff.com/2014/01/sql-vs-nosql-db/" TargetMode="External"/><Relationship Id="rId7" Type="http://schemas.openxmlformats.org/officeDocument/2006/relationships/hyperlink" Target="http://docs.mongodb.org/manual/core/journaling/" TargetMode="External"/><Relationship Id="rId12" Type="http://schemas.openxmlformats.org/officeDocument/2006/relationships/hyperlink" Target="http://stackoverflow.com/questions/2336700/mongodb-many-to-many-association" TargetMode="External"/><Relationship Id="rId2" Type="http://schemas.openxmlformats.org/officeDocument/2006/relationships/hyperlink" Target="http://en.wikipedia.org/wiki/Database_schema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docs.mongodb.org/manual/core/write-concern/" TargetMode="External"/><Relationship Id="rId11" Type="http://schemas.openxmlformats.org/officeDocument/2006/relationships/hyperlink" Target="http://docs.mongodb.org/manual/reference/sql-comparison/" TargetMode="External"/><Relationship Id="rId5" Type="http://schemas.openxmlformats.org/officeDocument/2006/relationships/hyperlink" Target="http://en.wikipedia.org/wiki/ACID" TargetMode="External"/><Relationship Id="rId10" Type="http://schemas.openxmlformats.org/officeDocument/2006/relationships/hyperlink" Target="https://www.mongodb.com/use-cases/mobile" TargetMode="External"/><Relationship Id="rId4" Type="http://schemas.openxmlformats.org/officeDocument/2006/relationships/hyperlink" Target="http://en.wikipedia.org/wiki/CAP_theorem" TargetMode="External"/><Relationship Id="rId9" Type="http://schemas.openxmlformats.org/officeDocument/2006/relationships/hyperlink" Target="http://www.mongodb.com/mongodb-architecture" TargetMode="External"/><Relationship Id="rId14" Type="http://schemas.openxmlformats.org/officeDocument/2006/relationships/hyperlink" Target="http://mongoosejs.com/docs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Nourriture - </a:t>
            </a:r>
            <a:r>
              <a:rPr lang="en-US" dirty="0" smtClean="0"/>
              <a:t>Connect People with Ingredients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fastDev@MongoDB+Mongoose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It is the structure of database system </a:t>
            </a:r>
            <a:r>
              <a:rPr lang="en-US" dirty="0" smtClean="0">
                <a:solidFill>
                  <a:srgbClr val="FF0000"/>
                </a:solidFill>
              </a:rPr>
              <a:t>described in a formal language</a:t>
            </a:r>
            <a:r>
              <a:rPr lang="en-US" dirty="0" smtClean="0"/>
              <a:t> supported by the DBMS 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It refers to the </a:t>
            </a:r>
            <a:r>
              <a:rPr lang="en-US" dirty="0" smtClean="0">
                <a:solidFill>
                  <a:srgbClr val="FF0000"/>
                </a:solidFill>
              </a:rPr>
              <a:t>organization of data as a blueprint of how a database is constructed </a:t>
            </a:r>
            <a:r>
              <a:rPr lang="en-US" i="1" dirty="0" smtClean="0"/>
              <a:t>(divided into database </a:t>
            </a:r>
            <a:r>
              <a:rPr lang="en-US" i="1" dirty="0" smtClean="0">
                <a:solidFill>
                  <a:srgbClr val="FF00FF"/>
                </a:solidFill>
              </a:rPr>
              <a:t>tables</a:t>
            </a:r>
            <a:r>
              <a:rPr lang="en-US" i="1" dirty="0" smtClean="0"/>
              <a:t> in the case of Relational Databases)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 schema defines the </a:t>
            </a:r>
            <a:r>
              <a:rPr lang="en-US" i="1" dirty="0" smtClean="0"/>
              <a:t>tables, fields, relationships, views, indexes, packages, procedures, functions, queues, triggers, types, sequences, materialized views, synonyms, database links, directories, XML schemas, and other elements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on Database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29" y="892602"/>
            <a:ext cx="6494543" cy="561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Query languages are computer languages used to make queries into databases and information systems.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They can be classified into </a:t>
            </a:r>
            <a:r>
              <a:rPr lang="en-US" i="1" dirty="0" smtClean="0">
                <a:solidFill>
                  <a:srgbClr val="FFC000"/>
                </a:solidFill>
              </a:rPr>
              <a:t>database query languages </a:t>
            </a:r>
            <a:r>
              <a:rPr lang="en-US" dirty="0" smtClean="0"/>
              <a:t>or </a:t>
            </a:r>
            <a:r>
              <a:rPr lang="en-US" i="1" dirty="0" smtClean="0">
                <a:solidFill>
                  <a:srgbClr val="FFC000"/>
                </a:solidFill>
              </a:rPr>
              <a:t>information retrieval query languages </a:t>
            </a:r>
            <a:r>
              <a:rPr lang="en-US" dirty="0" smtClean="0"/>
              <a:t>that attempts to </a:t>
            </a:r>
            <a:r>
              <a:rPr lang="en-US" dirty="0" smtClean="0">
                <a:solidFill>
                  <a:srgbClr val="FF0000"/>
                </a:solidFill>
              </a:rPr>
              <a:t>find documents </a:t>
            </a:r>
            <a:r>
              <a:rPr lang="en-US" dirty="0" smtClean="0"/>
              <a:t>containing information that is relevant to an area of inquiry (</a:t>
            </a:r>
            <a:r>
              <a:rPr lang="en-US" dirty="0" smtClean="0">
                <a:solidFill>
                  <a:srgbClr val="FF0000"/>
                </a:solidFill>
              </a:rPr>
              <a:t>Natural and Expressive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on Query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In the context of Operator usage ( </a:t>
            </a:r>
            <a:r>
              <a:rPr lang="en-US" dirty="0" smtClean="0">
                <a:solidFill>
                  <a:srgbClr val="FF0000"/>
                </a:solidFill>
              </a:rPr>
              <a:t>&gt;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$</a:t>
            </a:r>
            <a:r>
              <a:rPr lang="en-US" dirty="0" err="1" smtClean="0">
                <a:solidFill>
                  <a:srgbClr val="FF0000"/>
                </a:solidFill>
              </a:rPr>
              <a:t>gt</a:t>
            </a:r>
            <a:r>
              <a:rPr lang="en-US" dirty="0" smtClean="0"/>
              <a:t> )</a:t>
            </a:r>
          </a:p>
          <a:p>
            <a:pPr algn="ctr">
              <a:buNone/>
            </a:pPr>
            <a:endParaRPr lang="en-US" i="1" dirty="0" smtClean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225" y="2272045"/>
            <a:ext cx="70675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</a:t>
            </a:r>
            <a:r>
              <a:rPr lang="en-US" dirty="0" err="1" smtClean="0"/>
              <a:t>MongoDB</a:t>
            </a:r>
            <a:r>
              <a:rPr lang="en-US" dirty="0" smtClean="0"/>
              <a:t> support ACID transactions?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b="1" dirty="0" smtClean="0"/>
              <a:t>Atomicity (Diff.)</a:t>
            </a:r>
            <a:endParaRPr lang="en-US" b="1" i="1" dirty="0" smtClean="0"/>
          </a:p>
          <a:p>
            <a:pPr algn="ctr">
              <a:buNone/>
            </a:pPr>
            <a:r>
              <a:rPr lang="en-US" sz="1800" i="1" dirty="0" smtClean="0"/>
              <a:t>It </a:t>
            </a:r>
            <a:r>
              <a:rPr lang="en-US" sz="1800" i="1" dirty="0" smtClean="0">
                <a:solidFill>
                  <a:srgbClr val="FF0000"/>
                </a:solidFill>
              </a:rPr>
              <a:t>doesn’t support </a:t>
            </a:r>
            <a:r>
              <a:rPr lang="en-US" sz="1800" i="1" dirty="0" smtClean="0"/>
              <a:t>multiple documentations transaction, but it </a:t>
            </a:r>
            <a:r>
              <a:rPr lang="en-US" sz="1800" i="1" dirty="0" smtClean="0">
                <a:solidFill>
                  <a:srgbClr val="00B050"/>
                </a:solidFill>
              </a:rPr>
              <a:t>embed</a:t>
            </a:r>
            <a:r>
              <a:rPr lang="en-US" sz="1800" i="1" dirty="0" smtClean="0">
                <a:solidFill>
                  <a:srgbClr val="FF0000"/>
                </a:solidFill>
              </a:rPr>
              <a:t> </a:t>
            </a:r>
            <a:r>
              <a:rPr lang="en-US" sz="1800" i="1" dirty="0" smtClean="0"/>
              <a:t>related data in nested arrays or nested documents within a single document and </a:t>
            </a:r>
            <a:r>
              <a:rPr lang="en-US" sz="1800" i="1" dirty="0" smtClean="0">
                <a:solidFill>
                  <a:srgbClr val="00B050"/>
                </a:solidFill>
              </a:rPr>
              <a:t>update the entire document in a single atomic operation</a:t>
            </a:r>
            <a:r>
              <a:rPr lang="en-US" sz="1800" i="1" dirty="0" smtClean="0"/>
              <a:t>.</a:t>
            </a:r>
          </a:p>
          <a:p>
            <a:pPr algn="ctr">
              <a:buNone/>
            </a:pPr>
            <a:endParaRPr lang="en-US" sz="1200" i="1" dirty="0" smtClean="0"/>
          </a:p>
          <a:p>
            <a:pPr algn="ctr">
              <a:buNone/>
            </a:pPr>
            <a:r>
              <a:rPr lang="en-US" b="1" dirty="0" smtClean="0"/>
              <a:t>Consistency (Diff.)</a:t>
            </a:r>
          </a:p>
          <a:p>
            <a:pPr algn="ctr">
              <a:buNone/>
            </a:pPr>
            <a:r>
              <a:rPr lang="en-US" sz="1800" i="1" dirty="0" smtClean="0"/>
              <a:t>It </a:t>
            </a:r>
            <a:r>
              <a:rPr lang="en-US" sz="1800" i="1" dirty="0" smtClean="0">
                <a:solidFill>
                  <a:srgbClr val="FF0000"/>
                </a:solidFill>
              </a:rPr>
              <a:t>doesn’t support </a:t>
            </a:r>
            <a:r>
              <a:rPr lang="en-US" sz="1800" i="1" dirty="0" smtClean="0"/>
              <a:t>multiple documentations transaction, instead it supports </a:t>
            </a:r>
            <a:r>
              <a:rPr lang="en-US" sz="1800" i="1" dirty="0" smtClean="0">
                <a:solidFill>
                  <a:srgbClr val="00B050"/>
                </a:solidFill>
              </a:rPr>
              <a:t>all nodes see the same data at the same time by Replica sets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i="1" dirty="0" smtClean="0"/>
              <a:t>  </a:t>
            </a:r>
            <a:r>
              <a:rPr lang="en-US" b="1" dirty="0" smtClean="0"/>
              <a:t>Isolation (Same)</a:t>
            </a:r>
          </a:p>
          <a:p>
            <a:pPr algn="ctr">
              <a:buNone/>
            </a:pPr>
            <a:r>
              <a:rPr lang="en-US" sz="1800" i="1" dirty="0" smtClean="0"/>
              <a:t>It doesn’t support to read uncommitted because each modification in document is </a:t>
            </a:r>
            <a:r>
              <a:rPr lang="en-US" sz="1800" i="1" dirty="0" smtClean="0">
                <a:solidFill>
                  <a:srgbClr val="00B050"/>
                </a:solidFill>
              </a:rPr>
              <a:t>isolated</a:t>
            </a:r>
            <a:r>
              <a:rPr lang="en-US" sz="1800" i="1" dirty="0" smtClean="0"/>
              <a:t> and </a:t>
            </a:r>
            <a:r>
              <a:rPr lang="en-US" sz="1800" i="1" dirty="0" smtClean="0">
                <a:solidFill>
                  <a:srgbClr val="00B050"/>
                </a:solidFill>
              </a:rPr>
              <a:t>clients never see documents in intermediate states</a:t>
            </a:r>
          </a:p>
          <a:p>
            <a:pPr algn="ctr">
              <a:buNone/>
            </a:pPr>
            <a:endParaRPr lang="en-US" sz="1200" i="1" dirty="0" smtClean="0">
              <a:solidFill>
                <a:srgbClr val="00B050"/>
              </a:solidFill>
            </a:endParaRPr>
          </a:p>
          <a:p>
            <a:pPr algn="ctr">
              <a:buNone/>
            </a:pPr>
            <a:r>
              <a:rPr lang="en-US" b="1" dirty="0" smtClean="0"/>
              <a:t>Durability (Same)</a:t>
            </a:r>
          </a:p>
          <a:p>
            <a:pPr algn="ctr">
              <a:buNone/>
            </a:pPr>
            <a:r>
              <a:rPr lang="en-US" sz="1800" i="1" dirty="0" smtClean="0"/>
              <a:t>When mongod returns a successful </a:t>
            </a:r>
            <a:r>
              <a:rPr lang="en-US" sz="1800" i="1" dirty="0" err="1" smtClean="0">
                <a:solidFill>
                  <a:srgbClr val="FF00FF"/>
                </a:solidFill>
              </a:rPr>
              <a:t>journaled</a:t>
            </a:r>
            <a:r>
              <a:rPr lang="en-US" sz="1800" i="1" dirty="0" smtClean="0">
                <a:solidFill>
                  <a:srgbClr val="FF00FF"/>
                </a:solidFill>
              </a:rPr>
              <a:t> write concern</a:t>
            </a:r>
            <a:r>
              <a:rPr lang="en-US" sz="1800" i="1" dirty="0" smtClean="0"/>
              <a:t>, the data is fully </a:t>
            </a:r>
            <a:r>
              <a:rPr lang="en-US" sz="1800" i="1" dirty="0" smtClean="0">
                <a:solidFill>
                  <a:srgbClr val="00B050"/>
                </a:solidFill>
              </a:rPr>
              <a:t>committed to disk and will be available after mongod restarts</a:t>
            </a:r>
            <a:r>
              <a:rPr lang="en-US" sz="1800" i="1" dirty="0" smtClean="0"/>
              <a:t>, otherwise NOT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Concern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It describes the </a:t>
            </a:r>
            <a:r>
              <a:rPr lang="en-US" dirty="0" smtClean="0">
                <a:solidFill>
                  <a:srgbClr val="FF0000"/>
                </a:solidFill>
              </a:rPr>
              <a:t>guarantee</a:t>
            </a:r>
            <a:r>
              <a:rPr lang="en-US" dirty="0" smtClean="0"/>
              <a:t> that </a:t>
            </a:r>
            <a:r>
              <a:rPr lang="en-US" dirty="0" err="1" smtClean="0"/>
              <a:t>MongoDB</a:t>
            </a:r>
            <a:r>
              <a:rPr lang="en-US" dirty="0" smtClean="0"/>
              <a:t> provides </a:t>
            </a:r>
            <a:r>
              <a:rPr lang="en-US" dirty="0" smtClean="0">
                <a:solidFill>
                  <a:srgbClr val="FF0000"/>
                </a:solidFill>
              </a:rPr>
              <a:t>when reporting on the success of a write operation</a:t>
            </a:r>
            <a:r>
              <a:rPr lang="en-US" dirty="0" smtClean="0"/>
              <a:t>.</a:t>
            </a:r>
            <a:endParaRPr lang="en-US" i="1" dirty="0" smtClean="0"/>
          </a:p>
        </p:txBody>
      </p:sp>
      <p:pic>
        <p:nvPicPr>
          <p:cNvPr id="4098" name="Picture 2" descr="Write operation to a ``mongod`` instance with write concern of ``unacknowledged``. The client does not wait for any acknowledgment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636" y="1525661"/>
            <a:ext cx="3023235" cy="2103120"/>
          </a:xfrm>
          <a:prstGeom prst="rect">
            <a:avLst/>
          </a:prstGeom>
          <a:noFill/>
        </p:spPr>
      </p:pic>
      <p:pic>
        <p:nvPicPr>
          <p:cNvPr id="4100" name="Picture 4" descr="Write operation to a ``mongod`` instance with write concern of ``acknowledged``. The client waits for acknowledgment of success or exceptio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6296" y="1525661"/>
            <a:ext cx="3023235" cy="2103120"/>
          </a:xfrm>
          <a:prstGeom prst="rect">
            <a:avLst/>
          </a:prstGeom>
          <a:noFill/>
        </p:spPr>
      </p:pic>
      <p:pic>
        <p:nvPicPr>
          <p:cNvPr id="4102" name="Picture 6" descr="Write operation to a ``mongod`` instance with write concern of ``journaled``. The ``mongod`` sends acknowledgment after it commits the write operation to the journal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152" y="4160520"/>
            <a:ext cx="3943350" cy="2103120"/>
          </a:xfrm>
          <a:prstGeom prst="rect">
            <a:avLst/>
          </a:prstGeom>
          <a:noFill/>
        </p:spPr>
      </p:pic>
      <p:pic>
        <p:nvPicPr>
          <p:cNvPr id="4104" name="Picture 8" descr="Write operation to a replica set with write concern level of ``w:2`` or write to the primary and at least one secondary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5989" y="3566160"/>
            <a:ext cx="3169908" cy="329184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 rot="19805079">
            <a:off x="2613964" y="2333921"/>
            <a:ext cx="1265276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Unacknowledged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9805079">
            <a:off x="7189509" y="2333921"/>
            <a:ext cx="1265276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acknowledged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9805079">
            <a:off x="2613964" y="4963707"/>
            <a:ext cx="1265276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7787B"/>
                </a:solidFill>
              </a:rPr>
              <a:t>Journaled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9805079">
            <a:off x="7189509" y="4963707"/>
            <a:ext cx="1265276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Replica acknowledged</a:t>
            </a:r>
            <a:endParaRPr lang="en-US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Journaling Mechanics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b="1" dirty="0" smtClean="0"/>
              <a:t>On-disk Journal</a:t>
            </a:r>
          </a:p>
          <a:p>
            <a:pPr algn="ctr">
              <a:buNone/>
            </a:pPr>
            <a:r>
              <a:rPr lang="en-US" sz="1800" i="1" dirty="0" smtClean="0"/>
              <a:t>When running with journaling, </a:t>
            </a:r>
            <a:r>
              <a:rPr lang="en-US" sz="1800" i="1" dirty="0" err="1" smtClean="0"/>
              <a:t>MongoDB</a:t>
            </a:r>
            <a:r>
              <a:rPr lang="en-US" sz="1800" i="1" dirty="0" smtClean="0"/>
              <a:t> stores and applies write operations in memory and </a:t>
            </a:r>
            <a:r>
              <a:rPr lang="en-US" sz="1800" i="1" dirty="0" smtClean="0">
                <a:solidFill>
                  <a:srgbClr val="FF0000"/>
                </a:solidFill>
              </a:rPr>
              <a:t>in the on-disk journal</a:t>
            </a:r>
            <a:r>
              <a:rPr lang="en-US" sz="1800" i="1" dirty="0" smtClean="0"/>
              <a:t> before the changes are present in the data files on disk.</a:t>
            </a:r>
          </a:p>
          <a:p>
            <a:pPr algn="ctr">
              <a:buNone/>
            </a:pPr>
            <a:endParaRPr lang="en-US" sz="1200" i="1" dirty="0" smtClean="0"/>
          </a:p>
          <a:p>
            <a:pPr algn="ctr">
              <a:buNone/>
            </a:pPr>
            <a:r>
              <a:rPr lang="en-US" b="1" dirty="0" smtClean="0"/>
              <a:t>Journal Subdirectory</a:t>
            </a:r>
          </a:p>
          <a:p>
            <a:pPr algn="ctr">
              <a:buNone/>
            </a:pPr>
            <a:r>
              <a:rPr lang="en-US" sz="1800" i="1" dirty="0" smtClean="0"/>
              <a:t>A journal subdirectory within the directory defined by </a:t>
            </a:r>
            <a:r>
              <a:rPr lang="en-US" sz="1800" i="1" dirty="0" err="1" smtClean="0"/>
              <a:t>dbPath</a:t>
            </a:r>
            <a:r>
              <a:rPr lang="en-US" sz="1800" i="1" dirty="0" smtClean="0"/>
              <a:t>, </a:t>
            </a:r>
            <a:r>
              <a:rPr lang="en-US" sz="1800" i="1" dirty="0" smtClean="0">
                <a:solidFill>
                  <a:srgbClr val="FF0000"/>
                </a:solidFill>
              </a:rPr>
              <a:t>which is /data/db by default</a:t>
            </a:r>
            <a:r>
              <a:rPr lang="en-US" sz="1800" i="1" dirty="0" smtClean="0"/>
              <a:t>. A dirty shutdown (crash) leaves files in the journal directory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b="1" dirty="0" smtClean="0"/>
              <a:t>Journal Files</a:t>
            </a:r>
          </a:p>
          <a:p>
            <a:pPr algn="ctr">
              <a:buNone/>
            </a:pPr>
            <a:r>
              <a:rPr lang="en-US" sz="1800" i="1" dirty="0" smtClean="0"/>
              <a:t>The journal files </a:t>
            </a:r>
            <a:r>
              <a:rPr lang="en-US" sz="1800" i="1" dirty="0" smtClean="0">
                <a:solidFill>
                  <a:srgbClr val="FF0000"/>
                </a:solidFill>
              </a:rPr>
              <a:t>contain write-ahead redo logs </a:t>
            </a:r>
            <a:r>
              <a:rPr lang="en-US" sz="1800" i="1" dirty="0" smtClean="0"/>
              <a:t>that are append-only files and have file names prefixed with j._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Journaling @ memory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14690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862" y="1392855"/>
            <a:ext cx="5086276" cy="50111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35397" y="3094074"/>
            <a:ext cx="21031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load data to memory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8856" y="3533510"/>
            <a:ext cx="91440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77787B"/>
                </a:solidFill>
              </a:rPr>
              <a:t>mmap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962" y="1350334"/>
            <a:ext cx="5086076" cy="501091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Journaling @ does a write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44140" y="4912242"/>
            <a:ext cx="1637413" cy="276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Journaling @ after a write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17762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962" y="1392831"/>
            <a:ext cx="5086076" cy="501091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407699" y="2604141"/>
            <a:ext cx="215636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write-ahead redo logs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The battle </a:t>
            </a:r>
          </a:p>
          <a:p>
            <a:pPr algn="ctr">
              <a:buNone/>
            </a:pPr>
            <a:r>
              <a:rPr lang="en-US" sz="3200" dirty="0" smtClean="0"/>
              <a:t>RDBMS vs. Document Data Model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Journaling @ when mongod crashes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9401" y="2891220"/>
            <a:ext cx="370646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Replay this change on the shared view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118786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962" y="1275846"/>
            <a:ext cx="5086076" cy="5010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Journaling @ flush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6447" y="2678569"/>
            <a:ext cx="261560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The shared view will be flushed to disk in every 60 seconds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119810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962" y="1307791"/>
            <a:ext cx="5086076" cy="5010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962" y="1403494"/>
            <a:ext cx="5086076" cy="501091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Journaling @ memory remap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88690" y="4677490"/>
            <a:ext cx="3189766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It prevents the private view from getting too “dirty” (having too many changes from the shared view it was mapped from).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“fall under which umbrella”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Fast </a:t>
            </a:r>
            <a:r>
              <a:rPr lang="en-US" dirty="0" smtClean="0"/>
              <a:t>≈ The primary ‘gene’ of Mobile and Startup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127" y="1976242"/>
            <a:ext cx="7525747" cy="414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82633" y="5241851"/>
            <a:ext cx="999460" cy="148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4707" y="3852529"/>
            <a:ext cx="942753" cy="166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61321" y="2601432"/>
            <a:ext cx="1066800" cy="163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4446" y="2264734"/>
            <a:ext cx="3383280" cy="23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Data migration due to structure change (</a:t>
            </a:r>
            <a:r>
              <a:rPr lang="en-US" dirty="0" smtClean="0">
                <a:solidFill>
                  <a:srgbClr val="FF0000"/>
                </a:solidFill>
              </a:rPr>
              <a:t>Document</a:t>
            </a:r>
            <a:r>
              <a:rPr lang="en-US" dirty="0" smtClean="0">
                <a:solidFill>
                  <a:srgbClr val="77787B"/>
                </a:solidFill>
              </a:rPr>
              <a:t>)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24446" y="3501655"/>
            <a:ext cx="3383280" cy="23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Afford more users’ request by </a:t>
            </a:r>
            <a:r>
              <a:rPr lang="en-US" dirty="0" smtClean="0">
                <a:solidFill>
                  <a:srgbClr val="FF0000"/>
                </a:solidFill>
              </a:rPr>
              <a:t>Sharding and Replica sets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24446" y="4696046"/>
            <a:ext cx="3383280" cy="23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Dynamic schema </a:t>
            </a:r>
            <a:r>
              <a:rPr lang="en-US" dirty="0" smtClean="0">
                <a:solidFill>
                  <a:srgbClr val="77787B"/>
                </a:solidFill>
              </a:rPr>
              <a:t>but NOT pre-defined</a:t>
            </a:r>
            <a:endParaRPr lang="en-US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Wrong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solidFill>
                <a:srgbClr val="7F7F7F"/>
              </a:solidFill>
              <a:cs typeface="Akzidenz Grotesk Ligh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Developer </a:t>
            </a:r>
            <a:r>
              <a:rPr lang="en-US" dirty="0" smtClean="0">
                <a:solidFill>
                  <a:srgbClr val="FF0000"/>
                </a:solidFill>
                <a:cs typeface="Akzidenz Grotesk Light"/>
              </a:rPr>
              <a:t>productivity</a:t>
            </a: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 is not a concern for you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solidFill>
                <a:srgbClr val="7F7F7F"/>
              </a:solidFill>
              <a:cs typeface="Akzidenz Grotesk Ligh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  <a:cs typeface="Akzidenz Grotesk Light"/>
              </a:rPr>
              <a:t>Limited vertical scalability </a:t>
            </a: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is a comfort blanket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solidFill>
                <a:srgbClr val="7F7F7F"/>
              </a:solidFill>
              <a:cs typeface="Akzidenz Grotesk Ligh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“It’s </a:t>
            </a:r>
            <a:r>
              <a:rPr lang="en-US" dirty="0" smtClean="0">
                <a:solidFill>
                  <a:srgbClr val="FF0000"/>
                </a:solidFill>
                <a:cs typeface="Akzidenz Grotesk Light"/>
              </a:rPr>
              <a:t>always been done this way</a:t>
            </a: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”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solidFill>
                <a:srgbClr val="7F7F7F"/>
              </a:solidFill>
              <a:cs typeface="Akzidenz Grotesk Ligh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See the future and </a:t>
            </a:r>
            <a:r>
              <a:rPr lang="en-US" dirty="0" smtClean="0">
                <a:solidFill>
                  <a:srgbClr val="FF0000"/>
                </a:solidFill>
                <a:cs typeface="Akzidenz Grotesk Light"/>
              </a:rPr>
              <a:t>know all possibilities </a:t>
            </a:r>
            <a:r>
              <a:rPr lang="en-US" dirty="0" smtClean="0">
                <a:solidFill>
                  <a:srgbClr val="7F7F7F"/>
                </a:solidFill>
                <a:cs typeface="Akzidenz Grotesk Light"/>
              </a:rPr>
              <a:t>for the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Basis of </a:t>
            </a:r>
            <a:r>
              <a:rPr lang="en-US" sz="3200" dirty="0" err="1" smtClean="0"/>
              <a:t>mongoDB</a:t>
            </a: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Data Modeling and CRUD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 in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 key challenge in data modeling is balancing </a:t>
            </a:r>
          </a:p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needs</a:t>
            </a:r>
            <a:r>
              <a:rPr lang="en-US" dirty="0" smtClean="0"/>
              <a:t> of the application, </a:t>
            </a:r>
          </a:p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performance</a:t>
            </a:r>
            <a:r>
              <a:rPr lang="en-US" dirty="0" smtClean="0"/>
              <a:t> characteristics of the database engine, </a:t>
            </a:r>
          </a:p>
          <a:p>
            <a:pPr algn="ctr">
              <a:buNone/>
            </a:pPr>
            <a:r>
              <a:rPr lang="en-US" dirty="0" smtClean="0"/>
              <a:t>and the data </a:t>
            </a:r>
            <a:r>
              <a:rPr lang="en-US" dirty="0" smtClean="0">
                <a:solidFill>
                  <a:srgbClr val="FF0000"/>
                </a:solidFill>
              </a:rPr>
              <a:t>retrieval</a:t>
            </a:r>
            <a:r>
              <a:rPr lang="en-US" dirty="0" smtClean="0"/>
              <a:t> patterns. </a:t>
            </a:r>
          </a:p>
          <a:p>
            <a:pPr algn="ctr">
              <a:buNone/>
            </a:pPr>
            <a:endParaRPr lang="en-US" i="1" dirty="0" smtClean="0"/>
          </a:p>
          <a:p>
            <a:pPr algn="ctr">
              <a:buNone/>
            </a:pPr>
            <a:r>
              <a:rPr lang="en-US" dirty="0" smtClean="0"/>
              <a:t>To represent the relationships of two documents by </a:t>
            </a:r>
          </a:p>
          <a:p>
            <a:pPr algn="ctr">
              <a:buNone/>
            </a:pPr>
            <a:r>
              <a:rPr lang="en-US" i="1" dirty="0" smtClean="0">
                <a:solidFill>
                  <a:srgbClr val="7030A0"/>
                </a:solidFill>
              </a:rPr>
              <a:t>embedded documents </a:t>
            </a:r>
            <a:r>
              <a:rPr lang="en-US" dirty="0" smtClean="0"/>
              <a:t>and </a:t>
            </a:r>
            <a:r>
              <a:rPr lang="en-US" i="1" dirty="0" smtClean="0">
                <a:solidFill>
                  <a:srgbClr val="7030A0"/>
                </a:solidFill>
              </a:rPr>
              <a:t>references</a:t>
            </a:r>
            <a:r>
              <a:rPr lang="en-US" dirty="0" smtClean="0"/>
              <a:t> </a:t>
            </a:r>
            <a:endParaRPr lang="en-US" i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Denormalized Data Models (Embedded Docs 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6146" name="Picture 2" descr="Data model with embedded fields that contain all related information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807" y="934704"/>
            <a:ext cx="6318387" cy="356286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78466" y="4621810"/>
            <a:ext cx="81870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It allows applications to store related pieces of information in the same database record</a:t>
            </a:r>
          </a:p>
          <a:p>
            <a:r>
              <a:rPr lang="en-US" sz="1600" dirty="0" smtClean="0">
                <a:solidFill>
                  <a:srgbClr val="00B0F0"/>
                </a:solidFill>
              </a:rPr>
              <a:t>Scope</a:t>
            </a:r>
            <a:r>
              <a:rPr lang="en-US" sz="1600" dirty="0" smtClean="0">
                <a:solidFill>
                  <a:srgbClr val="77787B"/>
                </a:solidFill>
              </a:rPr>
              <a:t>: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--Can be applied for one-to-one and one-to-many ( </a:t>
            </a:r>
            <a:r>
              <a:rPr lang="en-US" sz="1600" i="1" dirty="0" smtClean="0">
                <a:solidFill>
                  <a:srgbClr val="FFC000"/>
                </a:solidFill>
              </a:rPr>
              <a:t>The “many” or child documents always appear with or are viewed in the context of the “one” or parent documents</a:t>
            </a:r>
            <a:r>
              <a:rPr lang="en-US" sz="1600" dirty="0" smtClean="0">
                <a:solidFill>
                  <a:srgbClr val="77787B"/>
                </a:solidFill>
              </a:rPr>
              <a:t>)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Pros</a:t>
            </a:r>
            <a:r>
              <a:rPr lang="en-US" sz="1600" dirty="0" smtClean="0">
                <a:solidFill>
                  <a:srgbClr val="77787B"/>
                </a:solidFill>
              </a:rPr>
              <a:t>: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--Better performance due to less I/O (</a:t>
            </a:r>
            <a:r>
              <a:rPr lang="en-US" sz="1600" i="1" dirty="0" smtClean="0">
                <a:solidFill>
                  <a:srgbClr val="FFC000"/>
                </a:solidFill>
              </a:rPr>
              <a:t>single database operation</a:t>
            </a:r>
            <a:r>
              <a:rPr lang="en-US" sz="1600" dirty="0" smtClean="0">
                <a:solidFill>
                  <a:srgbClr val="77787B"/>
                </a:solidFill>
              </a:rPr>
              <a:t>)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Cons</a:t>
            </a:r>
            <a:r>
              <a:rPr lang="en-US" sz="1600" dirty="0" smtClean="0">
                <a:solidFill>
                  <a:srgbClr val="77787B"/>
                </a:solidFill>
              </a:rPr>
              <a:t>: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--Document growth can impact write performance and lead to data fragmentation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Data model using references to link documents. Both the ``contact`` document and the ``access`` document contain a reference to the ``user`` document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910" y="934704"/>
            <a:ext cx="5862180" cy="3566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Data Models (References)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466" y="4621810"/>
            <a:ext cx="8187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It describe relationships using references between documents</a:t>
            </a:r>
          </a:p>
          <a:p>
            <a:r>
              <a:rPr lang="en-US" sz="1600" dirty="0" smtClean="0">
                <a:solidFill>
                  <a:srgbClr val="00B0F0"/>
                </a:solidFill>
              </a:rPr>
              <a:t>Scope</a:t>
            </a:r>
            <a:r>
              <a:rPr lang="en-US" sz="1600" dirty="0" smtClean="0">
                <a:solidFill>
                  <a:srgbClr val="77787B"/>
                </a:solidFill>
              </a:rPr>
              <a:t>: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--Can be applied for complex many-to-many and one-to-many (</a:t>
            </a:r>
            <a:r>
              <a:rPr lang="en-US" sz="1600" i="1" dirty="0" smtClean="0">
                <a:solidFill>
                  <a:srgbClr val="FFC000"/>
                </a:solidFill>
              </a:rPr>
              <a:t>Avoid duplications</a:t>
            </a:r>
            <a:r>
              <a:rPr lang="en-US" sz="1600" dirty="0" smtClean="0">
                <a:solidFill>
                  <a:srgbClr val="77787B"/>
                </a:solidFill>
              </a:rPr>
              <a:t>)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Pros</a:t>
            </a:r>
            <a:r>
              <a:rPr lang="en-US" sz="1600" dirty="0" smtClean="0">
                <a:solidFill>
                  <a:srgbClr val="77787B"/>
                </a:solidFill>
              </a:rPr>
              <a:t>: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-- Provides more flexibility than embedding (</a:t>
            </a:r>
            <a:r>
              <a:rPr lang="en-US" sz="1600" i="1" dirty="0" smtClean="0">
                <a:solidFill>
                  <a:srgbClr val="FFC000"/>
                </a:solidFill>
              </a:rPr>
              <a:t>large hierarchical data sets</a:t>
            </a:r>
            <a:r>
              <a:rPr lang="en-US" sz="1600" dirty="0" smtClean="0">
                <a:solidFill>
                  <a:srgbClr val="77787B"/>
                </a:solidFill>
              </a:rPr>
              <a:t>)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Cons</a:t>
            </a:r>
            <a:r>
              <a:rPr lang="en-US" sz="1600" dirty="0" smtClean="0">
                <a:solidFill>
                  <a:srgbClr val="77787B"/>
                </a:solidFill>
              </a:rPr>
              <a:t>:</a:t>
            </a:r>
          </a:p>
          <a:p>
            <a:r>
              <a:rPr lang="en-US" sz="1600" smtClean="0">
                <a:solidFill>
                  <a:srgbClr val="77787B"/>
                </a:solidFill>
              </a:rPr>
              <a:t>--Must </a:t>
            </a:r>
            <a:r>
              <a:rPr lang="en-US" sz="1600" dirty="0" smtClean="0">
                <a:solidFill>
                  <a:srgbClr val="77787B"/>
                </a:solidFill>
              </a:rPr>
              <a:t>issue follow-up queries to resolve the references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One-to-One Relationship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147" y="2172714"/>
            <a:ext cx="3705197" cy="347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1673" y="2428425"/>
            <a:ext cx="3715634" cy="296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>
          <a:xfrm>
            <a:off x="4316819" y="3671271"/>
            <a:ext cx="457200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07805" y="2658155"/>
            <a:ext cx="584790" cy="26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53610" y="3926974"/>
            <a:ext cx="584790" cy="26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11" idx="3"/>
            <a:endCxn id="12" idx="3"/>
          </p:cNvCxnSpPr>
          <p:nvPr/>
        </p:nvCxnSpPr>
        <p:spPr>
          <a:xfrm>
            <a:off x="1892595" y="2791062"/>
            <a:ext cx="545805" cy="1268819"/>
          </a:xfrm>
          <a:prstGeom prst="bentConnector3">
            <a:avLst>
              <a:gd name="adj1" fmla="val 141883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" y="1520471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When app requests ‘address’, it have to issue multiple queries to resolve the reference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4893" y="3413047"/>
            <a:ext cx="3327991" cy="1584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326912" y="5209948"/>
            <a:ext cx="2913321" cy="7315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77787B"/>
                </a:solidFill>
              </a:rPr>
              <a:t>Single database operation </a:t>
            </a:r>
            <a:r>
              <a:rPr lang="en-US" sz="1400" dirty="0" smtClean="0">
                <a:solidFill>
                  <a:srgbClr val="77787B"/>
                </a:solidFill>
              </a:rPr>
              <a:t>is good enough to help us retrieve  ‘address’ </a:t>
            </a:r>
            <a:endParaRPr lang="en-US" sz="1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  <a:latin typeface="Akzidenz Grotesk Light"/>
                <a:cs typeface="Akzidenz Grotesk Light"/>
              </a:rPr>
              <a:t>Challenge to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841576" y="1404625"/>
            <a:ext cx="7460849" cy="4573418"/>
            <a:chOff x="609599" y="1734248"/>
            <a:chExt cx="7460849" cy="457341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265" y="2031999"/>
              <a:ext cx="3189174" cy="427566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97087" y="1734248"/>
              <a:ext cx="846666" cy="59550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cs typeface="Akzidenz Grotesk Light"/>
                </a:rPr>
                <a:t>New Table</a:t>
              </a:r>
              <a:endParaRPr lang="en-US" sz="1400" dirty="0">
                <a:cs typeface="Akzidenz Grotesk Ligh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543753" y="2329749"/>
              <a:ext cx="685801" cy="4783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9599" y="4243203"/>
              <a:ext cx="846666" cy="59550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cs typeface="Akzidenz Grotesk Light"/>
                </a:rPr>
                <a:t>New Table</a:t>
              </a:r>
              <a:endParaRPr lang="en-US" sz="1400" dirty="0">
                <a:cs typeface="Akzidenz Grotesk Light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1456265" y="3805759"/>
              <a:ext cx="773289" cy="43744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6391" y="2850445"/>
              <a:ext cx="2724057" cy="3386666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861754" y="1734261"/>
              <a:ext cx="846666" cy="59550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cs typeface="Akzidenz Grotesk Light"/>
                </a:rPr>
                <a:t>New Column</a:t>
              </a:r>
              <a:endParaRPr lang="en-US" sz="1400" dirty="0">
                <a:cs typeface="Akzidenz Grotesk Light"/>
              </a:endParaRPr>
            </a:p>
          </p:txBody>
        </p:sp>
        <p:cxnSp>
          <p:nvCxnSpPr>
            <p:cNvPr id="31" name="Straight Arrow Connector 30"/>
            <p:cNvCxnSpPr>
              <a:stCxn id="30" idx="2"/>
            </p:cNvCxnSpPr>
            <p:nvPr/>
          </p:nvCxnSpPr>
          <p:spPr>
            <a:xfrm flipH="1">
              <a:off x="6282266" y="2329762"/>
              <a:ext cx="2821" cy="40779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One-to-Many Relationship with Embedded Docs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2705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When app requests ‘address’, it have to issue multiple queries to resolve the reference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677" y="1473479"/>
            <a:ext cx="28765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477938" y="1924508"/>
            <a:ext cx="584790" cy="26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99697" y="3065736"/>
            <a:ext cx="584790" cy="26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18" idx="3"/>
            <a:endCxn id="19" idx="3"/>
          </p:cNvCxnSpPr>
          <p:nvPr/>
        </p:nvCxnSpPr>
        <p:spPr>
          <a:xfrm>
            <a:off x="2062728" y="2057415"/>
            <a:ext cx="421759" cy="1141228"/>
          </a:xfrm>
          <a:prstGeom prst="bentConnector3">
            <a:avLst>
              <a:gd name="adj1" fmla="val 15420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99697" y="4855550"/>
            <a:ext cx="584790" cy="26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8" idx="3"/>
            <a:endCxn id="22" idx="3"/>
          </p:cNvCxnSpPr>
          <p:nvPr/>
        </p:nvCxnSpPr>
        <p:spPr>
          <a:xfrm>
            <a:off x="2062728" y="2057415"/>
            <a:ext cx="421759" cy="2931042"/>
          </a:xfrm>
          <a:prstGeom prst="bentConnector3">
            <a:avLst>
              <a:gd name="adj1" fmla="val 15420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7" y="1702079"/>
            <a:ext cx="394335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ight Arrow 24"/>
          <p:cNvSpPr/>
          <p:nvPr/>
        </p:nvSpPr>
        <p:spPr>
          <a:xfrm>
            <a:off x="3817068" y="3729797"/>
            <a:ext cx="457200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57060" y="2594340"/>
            <a:ext cx="3700131" cy="33173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273749" y="5986125"/>
            <a:ext cx="2913321" cy="7315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7787B"/>
                </a:solidFill>
              </a:rPr>
              <a:t>Application can retrieve the complete patron information with </a:t>
            </a:r>
            <a:r>
              <a:rPr lang="en-US" sz="1400" b="1" dirty="0" smtClean="0">
                <a:solidFill>
                  <a:srgbClr val="77787B"/>
                </a:solidFill>
              </a:rPr>
              <a:t>one query</a:t>
            </a:r>
            <a:endParaRPr lang="en-US" sz="1400" b="1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One-to-Many Relationship with 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938" y="775958"/>
            <a:ext cx="4080798" cy="57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733646" y="2264750"/>
            <a:ext cx="2615609" cy="108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3646" y="5139085"/>
            <a:ext cx="2615609" cy="108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605516" y="3455576"/>
            <a:ext cx="2838893" cy="4465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77787B"/>
                </a:solidFill>
              </a:rPr>
              <a:t>repetition</a:t>
            </a:r>
            <a:r>
              <a:rPr lang="en-US" sz="1400" dirty="0" smtClean="0">
                <a:solidFill>
                  <a:srgbClr val="77787B"/>
                </a:solidFill>
              </a:rPr>
              <a:t> of the publisher data</a:t>
            </a:r>
            <a:endParaRPr lang="en-US" sz="1400" dirty="0">
              <a:solidFill>
                <a:srgbClr val="77787B"/>
              </a:solidFill>
            </a:endParaRP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850" y="868598"/>
            <a:ext cx="43719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4851990" y="1796901"/>
            <a:ext cx="2739657" cy="350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100" name="Picture 4" descr="C:\Users\28848160\AppData\Local\Microsoft\Windows\Temporary Internet Files\Content.IE5\OOAT669V\MC900434403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7568" y="763070"/>
            <a:ext cx="595978" cy="834925"/>
          </a:xfrm>
          <a:prstGeom prst="rect">
            <a:avLst/>
          </a:prstGeom>
          <a:noFill/>
        </p:spPr>
      </p:pic>
      <p:sp>
        <p:nvSpPr>
          <p:cNvPr id="23" name="Rounded Rectangle 22"/>
          <p:cNvSpPr/>
          <p:nvPr/>
        </p:nvSpPr>
        <p:spPr>
          <a:xfrm>
            <a:off x="6074734" y="2204478"/>
            <a:ext cx="2838893" cy="4465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7787B"/>
                </a:solidFill>
              </a:rPr>
              <a:t>The number of books per publisher is </a:t>
            </a:r>
            <a:r>
              <a:rPr lang="en-US" sz="1400" b="1" dirty="0" smtClean="0">
                <a:solidFill>
                  <a:srgbClr val="77787B"/>
                </a:solidFill>
              </a:rPr>
              <a:t>unbounded</a:t>
            </a:r>
            <a:endParaRPr lang="en-US" sz="1400" b="1" dirty="0">
              <a:solidFill>
                <a:srgbClr val="77787B"/>
              </a:solidFill>
            </a:endParaRPr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14531" y="671624"/>
            <a:ext cx="4338085" cy="618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4851992" y="1066815"/>
            <a:ext cx="1867786" cy="10596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87434" y="3983681"/>
            <a:ext cx="1885506" cy="3118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69713" y="6230694"/>
            <a:ext cx="1885506" cy="3118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064101" y="2169042"/>
            <a:ext cx="2838893" cy="59896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7787B"/>
                </a:solidFill>
              </a:rPr>
              <a:t>Avoid </a:t>
            </a:r>
            <a:r>
              <a:rPr lang="en-US" sz="1400" b="1" dirty="0" smtClean="0">
                <a:solidFill>
                  <a:srgbClr val="77787B"/>
                </a:solidFill>
              </a:rPr>
              <a:t>mutable</a:t>
            </a:r>
            <a:r>
              <a:rPr lang="en-US" sz="1400" dirty="0" smtClean="0">
                <a:solidFill>
                  <a:srgbClr val="77787B"/>
                </a:solidFill>
              </a:rPr>
              <a:t>, </a:t>
            </a:r>
            <a:r>
              <a:rPr lang="en-US" sz="1400" b="1" dirty="0" smtClean="0">
                <a:solidFill>
                  <a:srgbClr val="77787B"/>
                </a:solidFill>
              </a:rPr>
              <a:t>growing arrays</a:t>
            </a:r>
            <a:r>
              <a:rPr lang="en-US" sz="1400" dirty="0" smtClean="0">
                <a:solidFill>
                  <a:srgbClr val="77787B"/>
                </a:solidFill>
              </a:rPr>
              <a:t>, store the publisher reference inside the book document</a:t>
            </a:r>
            <a:endParaRPr lang="en-US" sz="1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Many-to-Many Relationship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7170" name="Picture 2" descr="Many-to-Many relationship data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859" y="1814599"/>
            <a:ext cx="8248650" cy="149542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743199" y="1956405"/>
            <a:ext cx="3444949" cy="119084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 descr="C:\Users\28848160\AppData\Local\Microsoft\Windows\Temporary Internet Files\Content.IE5\OOAT669V\MC90043440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1083" y="2049625"/>
            <a:ext cx="627875" cy="87961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573075" y="4072272"/>
            <a:ext cx="3657600" cy="1063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77787B"/>
                </a:solidFill>
              </a:rPr>
              <a:t>That sounds </a:t>
            </a:r>
            <a:r>
              <a:rPr lang="en-US" sz="1800" b="1" dirty="0" smtClean="0">
                <a:solidFill>
                  <a:srgbClr val="77787B"/>
                </a:solidFill>
              </a:rPr>
              <a:t>relational</a:t>
            </a:r>
            <a:r>
              <a:rPr lang="en-US" sz="1800" dirty="0" smtClean="0">
                <a:solidFill>
                  <a:srgbClr val="77787B"/>
                </a:solidFill>
              </a:rPr>
              <a:t>. You might want to use a relational DB…</a:t>
            </a:r>
            <a:endParaRPr lang="en-US" sz="18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Many-to-Many Relationship in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does not support joins</a:t>
            </a:r>
            <a:r>
              <a:rPr lang="en-US" dirty="0" smtClean="0"/>
              <a:t>, because </a:t>
            </a:r>
            <a:r>
              <a:rPr lang="en-US" dirty="0" err="1" smtClean="0"/>
              <a:t>denormalized</a:t>
            </a:r>
            <a:r>
              <a:rPr lang="en-US" dirty="0" smtClean="0"/>
              <a:t> data could be embedded in the document 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i="1" dirty="0" smtClean="0">
              <a:solidFill>
                <a:srgbClr val="7030A0"/>
              </a:solidFill>
            </a:endParaRPr>
          </a:p>
          <a:p>
            <a:pPr algn="ctr">
              <a:buNone/>
            </a:pPr>
            <a:r>
              <a:rPr lang="en-US" i="1" dirty="0" smtClean="0"/>
              <a:t>The many-to-many relationship could be carried out </a:t>
            </a:r>
            <a:r>
              <a:rPr lang="en-US" i="1" dirty="0" smtClean="0"/>
              <a:t>by </a:t>
            </a:r>
            <a:r>
              <a:rPr lang="en-US" i="1" dirty="0" smtClean="0">
                <a:solidFill>
                  <a:srgbClr val="7030A0"/>
                </a:solidFill>
              </a:rPr>
              <a:t>References</a:t>
            </a:r>
            <a:endParaRPr lang="en-US" i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Many-to-Many by Manual 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7170" name="Picture 2" descr="Many-to-Many relationship data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859" y="719400"/>
            <a:ext cx="8248650" cy="1495426"/>
          </a:xfrm>
          <a:prstGeom prst="rect">
            <a:avLst/>
          </a:prstGeom>
          <a:noFill/>
        </p:spPr>
      </p:pic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108" y="2264408"/>
            <a:ext cx="41624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574" y="2502533"/>
            <a:ext cx="41814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Factors and Data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sz="2000" b="1" dirty="0" smtClean="0"/>
              <a:t>Document Growth</a:t>
            </a:r>
          </a:p>
          <a:p>
            <a:pPr algn="ctr">
              <a:buNone/>
            </a:pPr>
            <a:r>
              <a:rPr lang="en-US" sz="1600" dirty="0" smtClean="0"/>
              <a:t>Avoid expected documentation </a:t>
            </a:r>
            <a:r>
              <a:rPr lang="en-US" sz="1600" dirty="0" smtClean="0">
                <a:solidFill>
                  <a:srgbClr val="FF0000"/>
                </a:solidFill>
              </a:rPr>
              <a:t>growth by limitation</a:t>
            </a:r>
          </a:p>
          <a:p>
            <a:pPr algn="ctr">
              <a:buNone/>
            </a:pPr>
            <a:endParaRPr lang="en-US" sz="800" dirty="0" smtClean="0"/>
          </a:p>
          <a:p>
            <a:pPr algn="ctr">
              <a:buNone/>
            </a:pPr>
            <a:r>
              <a:rPr lang="en-US" sz="2000" b="1" dirty="0" smtClean="0"/>
              <a:t>Atomicity</a:t>
            </a:r>
          </a:p>
          <a:p>
            <a:pPr algn="ctr">
              <a:buNone/>
            </a:pPr>
            <a:r>
              <a:rPr lang="en-US" sz="1600" dirty="0" smtClean="0"/>
              <a:t>Ensure app stores </a:t>
            </a:r>
            <a:r>
              <a:rPr lang="en-US" sz="1600" dirty="0" smtClean="0">
                <a:solidFill>
                  <a:srgbClr val="FF0000"/>
                </a:solidFill>
              </a:rPr>
              <a:t>all fields with atomic dependency </a:t>
            </a:r>
            <a:r>
              <a:rPr lang="en-US" sz="1600" dirty="0" smtClean="0"/>
              <a:t>requirements in the same document</a:t>
            </a:r>
          </a:p>
          <a:p>
            <a:pPr algn="ctr">
              <a:buNone/>
            </a:pPr>
            <a:endParaRPr lang="en-US" sz="800" dirty="0" smtClean="0"/>
          </a:p>
          <a:p>
            <a:pPr algn="ctr">
              <a:buNone/>
            </a:pPr>
            <a:r>
              <a:rPr lang="en-US" sz="2000" b="1" dirty="0" err="1" smtClean="0"/>
              <a:t>Sharding</a:t>
            </a:r>
            <a:endParaRPr lang="en-US" sz="2000" b="1" dirty="0" smtClean="0"/>
          </a:p>
          <a:p>
            <a:pPr algn="ctr">
              <a:buNone/>
            </a:pPr>
            <a:r>
              <a:rPr lang="en-US" sz="1600" dirty="0" smtClean="0"/>
              <a:t>Provide </a:t>
            </a:r>
            <a:r>
              <a:rPr lang="en-US" sz="1600" dirty="0" smtClean="0">
                <a:solidFill>
                  <a:srgbClr val="FF0000"/>
                </a:solidFill>
              </a:rPr>
              <a:t>horizontal scaling </a:t>
            </a:r>
            <a:r>
              <a:rPr lang="en-US" sz="1600" dirty="0" smtClean="0"/>
              <a:t>that clusters support deployments with large data sets and high-throughput operations</a:t>
            </a:r>
          </a:p>
          <a:p>
            <a:pPr algn="ctr">
              <a:buNone/>
            </a:pPr>
            <a:endParaRPr lang="en-US" sz="800" dirty="0" smtClean="0"/>
          </a:p>
          <a:p>
            <a:pPr algn="ctr">
              <a:buNone/>
            </a:pPr>
            <a:r>
              <a:rPr lang="en-US" sz="2000" b="1" dirty="0" smtClean="0"/>
              <a:t>Indexes</a:t>
            </a:r>
          </a:p>
          <a:p>
            <a:pPr algn="ctr">
              <a:buNone/>
            </a:pPr>
            <a:r>
              <a:rPr lang="en-US" sz="1600" dirty="0" smtClean="0"/>
              <a:t>Collections with </a:t>
            </a:r>
            <a:r>
              <a:rPr lang="en-US" sz="1600" dirty="0" smtClean="0">
                <a:solidFill>
                  <a:srgbClr val="FF0000"/>
                </a:solidFill>
              </a:rPr>
              <a:t>high read-to-write ratio often benefit from additional indexes</a:t>
            </a:r>
            <a:r>
              <a:rPr lang="en-US" sz="1600" dirty="0" smtClean="0"/>
              <a:t>. Indexes do not affect un-indexed read operations, because indexes are expensive (insert must update any indexes). </a:t>
            </a:r>
            <a:r>
              <a:rPr lang="en-US" sz="1600" dirty="0" err="1" smtClean="0"/>
              <a:t>MongoDB</a:t>
            </a:r>
            <a:r>
              <a:rPr lang="en-US" sz="1600" dirty="0" smtClean="0"/>
              <a:t> automatically creates a unique index on the _id field</a:t>
            </a:r>
          </a:p>
          <a:p>
            <a:pPr algn="ctr">
              <a:buNone/>
            </a:pPr>
            <a:endParaRPr lang="en-US" sz="800" dirty="0" smtClean="0"/>
          </a:p>
          <a:p>
            <a:pPr algn="ctr">
              <a:buNone/>
            </a:pPr>
            <a:r>
              <a:rPr lang="en-US" sz="2000" b="1" dirty="0" smtClean="0"/>
              <a:t>Large Number of Collections</a:t>
            </a:r>
          </a:p>
          <a:p>
            <a:pPr algn="ctr">
              <a:buNone/>
            </a:pPr>
            <a:r>
              <a:rPr lang="en-US" sz="1600" dirty="0" smtClean="0"/>
              <a:t>If the total number of documents is low, you may </a:t>
            </a:r>
            <a:r>
              <a:rPr lang="en-US" sz="1600" dirty="0" smtClean="0">
                <a:solidFill>
                  <a:srgbClr val="FF0000"/>
                </a:solidFill>
              </a:rPr>
              <a:t>group documents into collection by type</a:t>
            </a:r>
            <a:r>
              <a:rPr lang="en-US" sz="1600" dirty="0" smtClean="0"/>
              <a:t>, such as logs in different types</a:t>
            </a:r>
          </a:p>
          <a:p>
            <a:pPr algn="ctr">
              <a:buNone/>
            </a:pPr>
            <a:endParaRPr lang="en-US" sz="800" dirty="0" smtClean="0"/>
          </a:p>
          <a:p>
            <a:pPr algn="ctr">
              <a:buNone/>
            </a:pPr>
            <a:r>
              <a:rPr lang="en-US" sz="2000" b="1" dirty="0" smtClean="0"/>
              <a:t>Data Lifecycle Management</a:t>
            </a:r>
          </a:p>
          <a:p>
            <a:pPr algn="ctr">
              <a:buNone/>
            </a:pPr>
            <a:r>
              <a:rPr lang="en-US" sz="1600" dirty="0" smtClean="0"/>
              <a:t>Consider using the </a:t>
            </a:r>
            <a:r>
              <a:rPr lang="en-US" sz="1600" dirty="0" smtClean="0">
                <a:solidFill>
                  <a:srgbClr val="FF0000"/>
                </a:solidFill>
              </a:rPr>
              <a:t>TTL (Time to Live) feature expires documents after a period of time</a:t>
            </a:r>
            <a:r>
              <a:rPr lang="en-US" sz="1600" dirty="0" smtClean="0"/>
              <a:t>, such as machine generated event data, logs, session information, etc</a:t>
            </a:r>
            <a:endParaRPr 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@ READ Operation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READ</a:t>
            </a:r>
            <a:endParaRPr lang="en-US" sz="1800" i="1" dirty="0" smtClean="0"/>
          </a:p>
        </p:txBody>
      </p:sp>
      <p:pic>
        <p:nvPicPr>
          <p:cNvPr id="5122" name="Picture 2" descr="The components of a MongoDB find operation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5468" y="1648817"/>
            <a:ext cx="6477000" cy="1076326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071" y="3437303"/>
            <a:ext cx="70104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5377" y="5241847"/>
            <a:ext cx="1669311" cy="202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@ WRITE Operation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CREATE</a:t>
            </a:r>
            <a:endParaRPr lang="en-US" sz="1800" i="1" dirty="0" smtClean="0"/>
          </a:p>
        </p:txBody>
      </p:sp>
      <p:pic>
        <p:nvPicPr>
          <p:cNvPr id="139266" name="Picture 2" descr="The components of a MongoDB insert operation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2878" y="1350331"/>
            <a:ext cx="5619750" cy="1905000"/>
          </a:xfrm>
          <a:prstGeom prst="rect">
            <a:avLst/>
          </a:prstGeom>
          <a:noFill/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813" y="3283243"/>
            <a:ext cx="68103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@ WRITE Operation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UPDATE</a:t>
            </a:r>
            <a:endParaRPr lang="en-US" sz="1800" i="1" dirty="0" smtClean="0"/>
          </a:p>
        </p:txBody>
      </p:sp>
      <p:pic>
        <p:nvPicPr>
          <p:cNvPr id="140290" name="Picture 2" descr="The components of a MongoDB update operation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75" y="1517834"/>
            <a:ext cx="5810250" cy="1457326"/>
          </a:xfrm>
          <a:prstGeom prst="rect">
            <a:avLst/>
          </a:prstGeom>
          <a:noFill/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9688" y="3494901"/>
            <a:ext cx="65246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@ WRITE Operation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DELETE</a:t>
            </a:r>
            <a:endParaRPr lang="en-US" sz="1800" i="1" dirty="0" smtClean="0"/>
          </a:p>
        </p:txBody>
      </p:sp>
      <p:pic>
        <p:nvPicPr>
          <p:cNvPr id="141314" name="Picture 2" descr="The components of a MongoDB remove operation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60698"/>
            <a:ext cx="4762500" cy="952500"/>
          </a:xfrm>
          <a:prstGeom prst="rect">
            <a:avLst/>
          </a:prstGeom>
          <a:noFill/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3013" y="3337848"/>
            <a:ext cx="66579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  <a:latin typeface="Akzidenz Grotesk Light"/>
                <a:cs typeface="Akzidenz Grotesk Light"/>
              </a:rPr>
              <a:t>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8771" y="1330570"/>
            <a:ext cx="8306458" cy="4749776"/>
            <a:chOff x="277564" y="1684889"/>
            <a:chExt cx="8306458" cy="4749776"/>
          </a:xfrm>
        </p:grpSpPr>
        <p:sp>
          <p:nvSpPr>
            <p:cNvPr id="14" name="Cloud Callout 13"/>
            <p:cNvSpPr/>
            <p:nvPr/>
          </p:nvSpPr>
          <p:spPr>
            <a:xfrm>
              <a:off x="2055550" y="1684889"/>
              <a:ext cx="2354960" cy="1405443"/>
            </a:xfrm>
            <a:prstGeom prst="cloudCallout">
              <a:avLst>
                <a:gd name="adj1" fmla="val 75127"/>
                <a:gd name="adj2" fmla="val 156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77787B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968" y="1907872"/>
              <a:ext cx="1687689" cy="9255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0829" y="2201329"/>
              <a:ext cx="1102362" cy="88900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5550" y="3383900"/>
              <a:ext cx="4880274" cy="305076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77564" y="2206631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77787B"/>
                  </a:solidFill>
                  <a:latin typeface="+mn-lt"/>
                  <a:cs typeface="Akzidenz Grotesk Light"/>
                </a:rPr>
                <a:t>Mental model</a:t>
              </a:r>
              <a:endParaRPr lang="en-US" sz="1400" b="1" i="1" dirty="0">
                <a:solidFill>
                  <a:srgbClr val="77787B"/>
                </a:solidFill>
                <a:latin typeface="+mn-lt"/>
                <a:cs typeface="Akzidenz Grotesk 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67874" y="4677910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77787B"/>
                  </a:solidFill>
                  <a:latin typeface="+mn-lt"/>
                  <a:cs typeface="Akzidenz Grotesk Light"/>
                </a:rPr>
                <a:t>Relational model</a:t>
              </a:r>
              <a:endParaRPr lang="en-US" sz="1400" b="1" i="1" dirty="0">
                <a:solidFill>
                  <a:srgbClr val="77787B"/>
                </a:solidFill>
                <a:latin typeface="+mn-lt"/>
                <a:cs typeface="Akzidenz Grotesk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Driver of </a:t>
            </a:r>
            <a:r>
              <a:rPr lang="en-US" sz="3200" dirty="0" err="1" smtClean="0"/>
              <a:t>mongoDB</a:t>
            </a: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Mongoose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Mongoose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It is the </a:t>
            </a:r>
            <a:r>
              <a:rPr lang="en-US" dirty="0" smtClean="0">
                <a:solidFill>
                  <a:srgbClr val="FF0000"/>
                </a:solidFill>
              </a:rPr>
              <a:t>officially supported </a:t>
            </a:r>
            <a:r>
              <a:rPr lang="en-US" dirty="0" smtClean="0"/>
              <a:t>ODM for Node.js. </a:t>
            </a:r>
          </a:p>
          <a:p>
            <a:pPr algn="ctr">
              <a:buNone/>
            </a:pPr>
            <a:r>
              <a:rPr lang="en-US" dirty="0" smtClean="0"/>
              <a:t>It has a thriving open source community and includes advanced schema-based features such as </a:t>
            </a:r>
            <a:r>
              <a:rPr lang="en-US" dirty="0" err="1" smtClean="0"/>
              <a:t>async</a:t>
            </a:r>
            <a:r>
              <a:rPr lang="en-US" dirty="0" smtClean="0"/>
              <a:t> validation, casting, object life-cycle management, pseudo-joins, and rich query builder support.</a:t>
            </a:r>
          </a:p>
          <a:p>
            <a:pPr algn="ctr">
              <a:buNone/>
            </a:pPr>
            <a:endParaRPr lang="en-US" sz="1800" i="1" dirty="0" smtClean="0"/>
          </a:p>
          <a:p>
            <a:pPr algn="ctr">
              <a:buNone/>
            </a:pPr>
            <a:r>
              <a:rPr lang="en-US" b="1" i="1" dirty="0" err="1" smtClean="0"/>
              <a:t>npm</a:t>
            </a:r>
            <a:r>
              <a:rPr lang="en-US" b="1" i="1" dirty="0" smtClean="0"/>
              <a:t> install mongoose</a:t>
            </a:r>
          </a:p>
          <a:p>
            <a:pPr algn="ctr">
              <a:buNone/>
            </a:pPr>
            <a:endParaRPr lang="en-US" i="1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758" y="4210493"/>
            <a:ext cx="6902485" cy="215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592725" y="4720857"/>
            <a:ext cx="2020186" cy="329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Create a collection with one field named as ‘name’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5637" y="5617548"/>
            <a:ext cx="2020186" cy="329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New an document and add it to the collection</a:t>
            </a:r>
            <a:endParaRPr lang="en-US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Mongoose </a:t>
            </a:r>
            <a:br>
              <a:rPr lang="en-US" dirty="0" smtClean="0"/>
            </a:br>
            <a:r>
              <a:rPr lang="en-US" dirty="0" smtClean="0"/>
              <a:t>@DB connection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1511" y="1786510"/>
            <a:ext cx="67056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2461" y="3655072"/>
            <a:ext cx="67437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446028" y="4476307"/>
            <a:ext cx="850605" cy="212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329" y="4859080"/>
            <a:ext cx="3583173" cy="659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In this example, all following sources are managed in this callback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Mongoose </a:t>
            </a:r>
            <a:br>
              <a:rPr lang="en-US" dirty="0" smtClean="0"/>
            </a:br>
            <a:r>
              <a:rPr lang="en-US" dirty="0" smtClean="0"/>
              <a:t>@Schema and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230" y="1776973"/>
            <a:ext cx="67722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827181" y="2838872"/>
            <a:ext cx="3200400" cy="329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Define a Schema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41358" y="5787700"/>
            <a:ext cx="3200400" cy="329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Compile schema to model ‘Kitten’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95" y="3386688"/>
            <a:ext cx="67722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499191" y="1945758"/>
            <a:ext cx="829339" cy="212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36921" y="3810000"/>
            <a:ext cx="1761460" cy="209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01703" y="5280838"/>
            <a:ext cx="2640418" cy="2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Mongoose </a:t>
            </a:r>
            <a:br>
              <a:rPr lang="en-US" dirty="0" smtClean="0"/>
            </a:br>
            <a:r>
              <a:rPr lang="en-US" dirty="0" smtClean="0"/>
              <a:t>@New a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76306" y="3902210"/>
            <a:ext cx="3566160" cy="731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A document ‘fluffy’  who can speak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2980550"/>
            <a:ext cx="66865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2050" y="2781300"/>
            <a:ext cx="68199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Mongoose </a:t>
            </a:r>
            <a:br>
              <a:rPr lang="en-US" dirty="0" smtClean="0"/>
            </a:br>
            <a:r>
              <a:rPr lang="en-US" dirty="0" smtClean="0"/>
              <a:t>@Create a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76306" y="4136136"/>
            <a:ext cx="3566160" cy="731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CRUD @ CREATE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2795588"/>
            <a:ext cx="67818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Mongoose </a:t>
            </a:r>
            <a:br>
              <a:rPr lang="en-US" dirty="0" smtClean="0"/>
            </a:br>
            <a:r>
              <a:rPr lang="en-US" dirty="0" smtClean="0"/>
              <a:t>@Read a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76306" y="4136136"/>
            <a:ext cx="3566160" cy="731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CRUD @ READ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Mongoose </a:t>
            </a:r>
            <a:br>
              <a:rPr lang="en-US" dirty="0" smtClean="0"/>
            </a:br>
            <a:r>
              <a:rPr lang="en-US" dirty="0" smtClean="0"/>
              <a:t>@Read a Document by criteria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76306" y="4136136"/>
            <a:ext cx="3566160" cy="731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Search for all documents with a name property that </a:t>
            </a:r>
            <a:r>
              <a:rPr lang="en-US" sz="1600" dirty="0" smtClean="0">
                <a:solidFill>
                  <a:srgbClr val="FF0000"/>
                </a:solidFill>
              </a:rPr>
              <a:t>begins with "Fluff"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288" y="3095625"/>
            <a:ext cx="68294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hlinkClick r:id="rId2"/>
              </a:rPr>
              <a:t>http://en.wikipedia.org/wiki/Database_schema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http://www.thegeekstuff.com/2014/01/sql-vs-nosql-db/</a:t>
            </a:r>
            <a:endParaRPr lang="en-US" sz="1800" dirty="0" smtClean="0"/>
          </a:p>
          <a:p>
            <a:r>
              <a:rPr lang="en-US" sz="1800" dirty="0" smtClean="0">
                <a:hlinkClick r:id="rId4"/>
              </a:rPr>
              <a:t>http://en.wikipedia.org/wiki/CAP_theorem</a:t>
            </a:r>
            <a:endParaRPr lang="en-US" sz="1800" dirty="0" smtClean="0"/>
          </a:p>
          <a:p>
            <a:r>
              <a:rPr lang="en-US" sz="1800" dirty="0" smtClean="0">
                <a:hlinkClick r:id="rId5"/>
              </a:rPr>
              <a:t>http://en.wikipedia.org/wiki/ACID</a:t>
            </a:r>
            <a:endParaRPr lang="en-US" sz="1800" dirty="0" smtClean="0"/>
          </a:p>
          <a:p>
            <a:r>
              <a:rPr lang="en-US" sz="1800" dirty="0" smtClean="0">
                <a:hlinkClick r:id="rId6"/>
              </a:rPr>
              <a:t>http://docs.mongodb.org/manual/core/write-concern/</a:t>
            </a:r>
            <a:endParaRPr lang="en-US" sz="1800" dirty="0" smtClean="0"/>
          </a:p>
          <a:p>
            <a:r>
              <a:rPr lang="en-US" sz="1800" dirty="0" smtClean="0">
                <a:hlinkClick r:id="rId7"/>
              </a:rPr>
              <a:t>http://docs.mongodb.org/manual/core/journaling/</a:t>
            </a:r>
            <a:endParaRPr lang="en-US" sz="1800" dirty="0" smtClean="0"/>
          </a:p>
          <a:p>
            <a:r>
              <a:rPr lang="en-US" sz="1800" dirty="0" smtClean="0">
                <a:hlinkClick r:id="rId8"/>
              </a:rPr>
              <a:t>http://blog.mongodb.org/post/33700094220/how-mongodbs-journaling-works</a:t>
            </a:r>
            <a:endParaRPr lang="en-US" sz="1800" dirty="0" smtClean="0"/>
          </a:p>
          <a:p>
            <a:r>
              <a:rPr lang="en-US" sz="1800" dirty="0" smtClean="0">
                <a:hlinkClick r:id="rId9"/>
              </a:rPr>
              <a:t>http://www.mongodb.com/mongodb-architecture</a:t>
            </a:r>
            <a:endParaRPr lang="en-US" sz="1800" dirty="0" smtClean="0"/>
          </a:p>
          <a:p>
            <a:r>
              <a:rPr lang="en-US" sz="1800" dirty="0" smtClean="0">
                <a:hlinkClick r:id="rId10"/>
              </a:rPr>
              <a:t>https://www.mongodb.com/use-cases/mobile</a:t>
            </a:r>
            <a:endParaRPr lang="en-US" sz="1800" dirty="0" smtClean="0"/>
          </a:p>
          <a:p>
            <a:r>
              <a:rPr lang="en-US" sz="1800" dirty="0" smtClean="0">
                <a:hlinkClick r:id="rId11"/>
              </a:rPr>
              <a:t>http://docs.mongodb.org/manual/reference/sql-comparison/</a:t>
            </a:r>
            <a:endParaRPr lang="en-US" sz="1800" dirty="0" smtClean="0"/>
          </a:p>
          <a:p>
            <a:r>
              <a:rPr lang="en-US" sz="1800" dirty="0" smtClean="0">
                <a:hlinkClick r:id="rId12"/>
              </a:rPr>
              <a:t>http://stackoverflow.com/questions/2336700/mongodb-many-to-many-association</a:t>
            </a:r>
            <a:endParaRPr lang="en-US" sz="1800" dirty="0" smtClean="0"/>
          </a:p>
          <a:p>
            <a:r>
              <a:rPr lang="en-US" sz="1800" dirty="0" smtClean="0">
                <a:hlinkClick r:id="rId13"/>
              </a:rPr>
              <a:t>http://blog.markstarkman.com/blog/2011/09/15/mongodb-many-to-many-relationship-data-modeling/</a:t>
            </a:r>
            <a:endParaRPr lang="en-US" sz="1800" dirty="0" smtClean="0"/>
          </a:p>
          <a:p>
            <a:r>
              <a:rPr lang="en-US" sz="1800" smtClean="0">
                <a:hlinkClick r:id="rId14"/>
              </a:rPr>
              <a:t>http://mongoosejs.com/docs/index.html</a:t>
            </a:r>
            <a:endParaRPr lang="en-US" sz="180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050" name="AutoShape 2" descr="scrum developmen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  <a:latin typeface="Akzidenz Grotesk Light"/>
                <a:cs typeface="Akzidenz Grotesk Light"/>
              </a:rPr>
              <a:t>Document Data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8352" y="1526149"/>
            <a:ext cx="8327297" cy="4273554"/>
            <a:chOff x="277564" y="1684889"/>
            <a:chExt cx="8327297" cy="4273554"/>
          </a:xfrm>
        </p:grpSpPr>
        <p:sp>
          <p:nvSpPr>
            <p:cNvPr id="10" name="Cloud Callout 9"/>
            <p:cNvSpPr/>
            <p:nvPr/>
          </p:nvSpPr>
          <p:spPr>
            <a:xfrm>
              <a:off x="2055550" y="1684889"/>
              <a:ext cx="2354960" cy="1405443"/>
            </a:xfrm>
            <a:prstGeom prst="cloudCallout">
              <a:avLst>
                <a:gd name="adj1" fmla="val 75127"/>
                <a:gd name="adj2" fmla="val 156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77787B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968" y="1907872"/>
              <a:ext cx="1687689" cy="92558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0829" y="2201329"/>
              <a:ext cx="1102362" cy="88900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77564" y="2206631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77787B"/>
                  </a:solidFill>
                  <a:latin typeface="+mn-lt"/>
                  <a:cs typeface="Akzidenz Grotesk Light"/>
                </a:rPr>
                <a:t>Mental model</a:t>
              </a:r>
              <a:endParaRPr lang="en-US" sz="1400" b="1" i="1" dirty="0">
                <a:solidFill>
                  <a:srgbClr val="77787B"/>
                </a:solidFill>
                <a:latin typeface="+mn-lt"/>
                <a:cs typeface="Akzidenz Grotesk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7874" y="4677910"/>
              <a:ext cx="163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77787B"/>
                  </a:solidFill>
                  <a:latin typeface="+mn-lt"/>
                  <a:cs typeface="Akzidenz Grotesk Light"/>
                </a:rPr>
                <a:t>Document model</a:t>
              </a:r>
              <a:endParaRPr lang="en-US" sz="1400" b="1" i="1" dirty="0">
                <a:solidFill>
                  <a:srgbClr val="77787B"/>
                </a:solidFill>
                <a:latin typeface="+mn-lt"/>
                <a:cs typeface="Akzidenz Grotesk Ligh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5615" y="3397377"/>
              <a:ext cx="4669790" cy="25610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Overview of </a:t>
            </a:r>
            <a:r>
              <a:rPr lang="en-US" sz="3200" dirty="0" err="1" smtClean="0"/>
              <a:t>mongoDB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vs. SQL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Non relational database vs. Relational database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key-value, graph, or document vs. RDBMS (table based)</a:t>
            </a:r>
          </a:p>
          <a:p>
            <a:pPr algn="ctr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cxnSp>
        <p:nvCxnSpPr>
          <p:cNvPr id="9" name="Straight Connector 8"/>
          <p:cNvCxnSpPr>
            <a:endCxn id="17" idx="0"/>
          </p:cNvCxnSpPr>
          <p:nvPr/>
        </p:nvCxnSpPr>
        <p:spPr>
          <a:xfrm flipH="1">
            <a:off x="1316665" y="3008965"/>
            <a:ext cx="969336" cy="808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6" idx="0"/>
          </p:cNvCxnSpPr>
          <p:nvPr/>
        </p:nvCxnSpPr>
        <p:spPr>
          <a:xfrm>
            <a:off x="3444949" y="2934586"/>
            <a:ext cx="147083" cy="8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8" idx="0"/>
          </p:cNvCxnSpPr>
          <p:nvPr/>
        </p:nvCxnSpPr>
        <p:spPr>
          <a:xfrm>
            <a:off x="5092996" y="3019597"/>
            <a:ext cx="774402" cy="79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597887" y="3817088"/>
            <a:ext cx="1988289" cy="128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C000"/>
                </a:solidFill>
              </a:rPr>
              <a:t>Neo4J</a:t>
            </a:r>
          </a:p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Elements </a:t>
            </a:r>
            <a:r>
              <a:rPr lang="en-US" sz="1200" dirty="0" smtClean="0">
                <a:solidFill>
                  <a:srgbClr val="FF0000"/>
                </a:solidFill>
              </a:rPr>
              <a:t>interconnected with</a:t>
            </a:r>
            <a:r>
              <a:rPr lang="en-US" sz="1200" dirty="0" smtClean="0">
                <a:solidFill>
                  <a:srgbClr val="77787B"/>
                </a:solidFill>
              </a:rPr>
              <a:t> an </a:t>
            </a:r>
            <a:r>
              <a:rPr lang="en-US" sz="1200" dirty="0" smtClean="0">
                <a:solidFill>
                  <a:srgbClr val="FF0000"/>
                </a:solidFill>
              </a:rPr>
              <a:t>undetermined</a:t>
            </a:r>
            <a:r>
              <a:rPr lang="en-US" sz="1200" dirty="0" smtClean="0">
                <a:solidFill>
                  <a:srgbClr val="77787B"/>
                </a:solidFill>
              </a:rPr>
              <a:t> number of </a:t>
            </a:r>
            <a:r>
              <a:rPr lang="en-US" sz="1200" dirty="0" smtClean="0">
                <a:solidFill>
                  <a:srgbClr val="FF0000"/>
                </a:solidFill>
              </a:rPr>
              <a:t>relations</a:t>
            </a:r>
            <a:r>
              <a:rPr lang="en-US" sz="1200" dirty="0" smtClean="0">
                <a:solidFill>
                  <a:srgbClr val="77787B"/>
                </a:solidFill>
              </a:rPr>
              <a:t> between them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2520" y="3817088"/>
            <a:ext cx="1988289" cy="128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rgbClr val="FFC000"/>
                </a:solidFill>
              </a:rPr>
              <a:t>Redis</a:t>
            </a:r>
            <a:endParaRPr lang="en-US" sz="1200" dirty="0" smtClean="0">
              <a:solidFill>
                <a:srgbClr val="FFC000"/>
              </a:solidFill>
            </a:endParaRPr>
          </a:p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Data is represented as a collection of key-value pairs, such that </a:t>
            </a:r>
            <a:r>
              <a:rPr lang="en-US" sz="1200" dirty="0" smtClean="0">
                <a:solidFill>
                  <a:srgbClr val="FF0000"/>
                </a:solidFill>
              </a:rPr>
              <a:t>each possible key appears at most once in the collection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73253" y="3817088"/>
            <a:ext cx="1988289" cy="128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rgbClr val="FFC000"/>
                </a:solidFill>
              </a:rPr>
              <a:t>MongoDB</a:t>
            </a:r>
            <a:endParaRPr lang="en-US" sz="1200" dirty="0" smtClean="0">
              <a:solidFill>
                <a:srgbClr val="FFC000"/>
              </a:solidFill>
            </a:endParaRPr>
          </a:p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Documents encapsulate and encode data, and </a:t>
            </a:r>
            <a:r>
              <a:rPr lang="en-US" sz="1200" dirty="0" smtClean="0">
                <a:solidFill>
                  <a:srgbClr val="FF0000"/>
                </a:solidFill>
              </a:rPr>
              <a:t>documents in a collection may have fields that are completely different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63456" y="5762846"/>
            <a:ext cx="3817089" cy="531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77787B"/>
                </a:solidFill>
              </a:rPr>
              <a:t>NoSQL</a:t>
            </a:r>
            <a:r>
              <a:rPr lang="en-US" sz="1600" dirty="0" smtClean="0">
                <a:solidFill>
                  <a:srgbClr val="77787B"/>
                </a:solidFill>
              </a:rPr>
              <a:t> is also named as ‘Not only SQL’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Differences Compared to RDBMS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061472"/>
            <a:ext cx="4129567" cy="537020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Pre-defined Schema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Structured Query Language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ACID (Vertical) </a:t>
            </a:r>
            <a:endParaRPr lang="en-US" i="1" dirty="0" smtClean="0"/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Atomicity</a:t>
            </a:r>
            <a:r>
              <a:rPr lang="en-US" sz="1800" dirty="0" smtClean="0"/>
              <a:t>: requires that each transaction be "all or nothing"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Consistency</a:t>
            </a:r>
            <a:r>
              <a:rPr lang="en-US" sz="1800" dirty="0" smtClean="0"/>
              <a:t>: ensures that any transaction will bring the database from one valid state to another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Isolation</a:t>
            </a:r>
            <a:r>
              <a:rPr lang="en-US" sz="1800" dirty="0" smtClean="0"/>
              <a:t>: ensures that the concurrent execution of transactions result in a system state that would be obtained if transactions were executed serially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Durability</a:t>
            </a:r>
            <a:r>
              <a:rPr lang="en-US" sz="1800" dirty="0" smtClean="0"/>
              <a:t>: ensure once a transaction has been committed, the data will remain so, even in the event of power loss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1530" y="1061472"/>
            <a:ext cx="4129567" cy="537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4625" marR="0" lvl="0" indent="-174625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 Schema </a:t>
            </a:r>
          </a:p>
          <a:p>
            <a:pPr marL="174625" marR="0" lvl="0" indent="-174625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7778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4625" marR="0" lvl="0" indent="-174625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77787B"/>
                </a:solidFill>
                <a:latin typeface="+mn-lt"/>
              </a:rPr>
              <a:t>Natural Query Language </a:t>
            </a:r>
          </a:p>
          <a:p>
            <a:pPr marL="174625" marR="0" lvl="0" indent="-174625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7778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4625" lvl="0" indent="-174625" algn="ctr">
              <a:spcBef>
                <a:spcPct val="20000"/>
              </a:spcBef>
              <a:buClr>
                <a:schemeClr val="bg1"/>
              </a:buClr>
            </a:pPr>
            <a:r>
              <a:rPr lang="en-US" sz="2400" kern="0" dirty="0" smtClean="0">
                <a:solidFill>
                  <a:srgbClr val="77787B"/>
                </a:solidFill>
                <a:latin typeface="+mn-lt"/>
              </a:rPr>
              <a:t>CAP (Horizontal)</a:t>
            </a:r>
          </a:p>
          <a:p>
            <a:pPr marL="174625" indent="-174625">
              <a:spcBef>
                <a:spcPct val="20000"/>
              </a:spcBef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Consistency</a:t>
            </a:r>
            <a:r>
              <a:rPr lang="en-US" sz="1800" dirty="0" smtClean="0">
                <a:solidFill>
                  <a:srgbClr val="77787B"/>
                </a:solidFill>
                <a:latin typeface="+mn-lt"/>
              </a:rPr>
              <a:t>: all nodes see the same data at the same time</a:t>
            </a:r>
          </a:p>
          <a:p>
            <a:pPr marL="174625" indent="-174625">
              <a:spcBef>
                <a:spcPct val="20000"/>
              </a:spcBef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Availability</a:t>
            </a:r>
            <a:r>
              <a:rPr lang="en-US" sz="1800" dirty="0" smtClean="0">
                <a:solidFill>
                  <a:srgbClr val="77787B"/>
                </a:solidFill>
                <a:latin typeface="+mn-lt"/>
              </a:rPr>
              <a:t> : a guarantee that every request receives a response about whether it was successful or failed</a:t>
            </a:r>
          </a:p>
          <a:p>
            <a:pPr marL="174625" indent="-174625">
              <a:spcBef>
                <a:spcPct val="20000"/>
              </a:spcBef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Partition tolerance</a:t>
            </a:r>
            <a:r>
              <a:rPr lang="en-US" sz="1800" dirty="0" smtClean="0">
                <a:solidFill>
                  <a:srgbClr val="77787B"/>
                </a:solidFill>
                <a:latin typeface="+mn-lt"/>
              </a:rPr>
              <a:t>: the system continues to operate despite arbitrary message loss or failure of part of the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 in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Document</a:t>
            </a:r>
          </a:p>
          <a:p>
            <a:pPr algn="ctr">
              <a:buNone/>
            </a:pPr>
            <a:r>
              <a:rPr lang="en-US" dirty="0" smtClean="0"/>
              <a:t>A record in </a:t>
            </a:r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dirty="0" smtClean="0">
                <a:solidFill>
                  <a:srgbClr val="FF0000"/>
                </a:solidFill>
              </a:rPr>
              <a:t>document (row)</a:t>
            </a:r>
            <a:r>
              <a:rPr lang="en-US" dirty="0" smtClean="0"/>
              <a:t>, which is a data structure composed of </a:t>
            </a:r>
            <a:r>
              <a:rPr lang="en-US" dirty="0" smtClean="0">
                <a:solidFill>
                  <a:srgbClr val="FF0000"/>
                </a:solidFill>
              </a:rPr>
              <a:t>field (column)</a:t>
            </a:r>
            <a:r>
              <a:rPr lang="en-US" dirty="0" smtClean="0"/>
              <a:t> and value pairs, and saved in </a:t>
            </a:r>
            <a:r>
              <a:rPr lang="en-US" dirty="0" smtClean="0">
                <a:solidFill>
                  <a:srgbClr val="FF0000"/>
                </a:solidFill>
              </a:rPr>
              <a:t>collection (table)</a:t>
            </a:r>
            <a:r>
              <a:rPr lang="en-US" dirty="0" smtClean="0"/>
              <a:t>. 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b="1" dirty="0" smtClean="0"/>
              <a:t>BSON</a:t>
            </a:r>
            <a:r>
              <a:rPr lang="en-US" dirty="0" smtClean="0"/>
              <a:t> (Natural and Expressive)</a:t>
            </a:r>
          </a:p>
          <a:p>
            <a:pPr algn="ctr">
              <a:buNone/>
            </a:pPr>
            <a:r>
              <a:rPr lang="en-US" dirty="0" err="1" smtClean="0"/>
              <a:t>MongoDB</a:t>
            </a:r>
            <a:r>
              <a:rPr lang="en-US" dirty="0" smtClean="0"/>
              <a:t> documents are similar to JSON objects. 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b="1" dirty="0" smtClean="0"/>
              <a:t>Nest </a:t>
            </a:r>
            <a:r>
              <a:rPr lang="en-US" dirty="0" smtClean="0"/>
              <a:t>(Nested Array or Nested Document)</a:t>
            </a:r>
          </a:p>
          <a:p>
            <a:pPr algn="ctr">
              <a:buNone/>
            </a:pPr>
            <a:r>
              <a:rPr lang="en-US" dirty="0" smtClean="0"/>
              <a:t>The values of fields may include other documents, arrays, and arrays of documents.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2113" y="4947019"/>
            <a:ext cx="58197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- Liquid Energy TEMPLATE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_Lime">
  <a:themeElements>
    <a:clrScheme name="SE_Lime_ab">
      <a:dk1>
        <a:srgbClr val="000000"/>
      </a:dk1>
      <a:lt1>
        <a:srgbClr val="FFFFFF"/>
      </a:lt1>
      <a:dk2>
        <a:srgbClr val="65BB10"/>
      </a:dk2>
      <a:lt2>
        <a:srgbClr val="FFFFFF"/>
      </a:lt2>
      <a:accent1>
        <a:srgbClr val="65BB10"/>
      </a:accent1>
      <a:accent2>
        <a:srgbClr val="206000"/>
      </a:accent2>
      <a:accent3>
        <a:srgbClr val="8EC76E"/>
      </a:accent3>
      <a:accent4>
        <a:srgbClr val="B2D69A"/>
      </a:accent4>
      <a:accent5>
        <a:srgbClr val="D7EACA"/>
      </a:accent5>
      <a:accent6>
        <a:srgbClr val="869C7D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E Orange">
  <a:themeElements>
    <a:clrScheme name="SE_Orange_ab">
      <a:dk1>
        <a:srgbClr val="000000"/>
      </a:dk1>
      <a:lt1>
        <a:srgbClr val="FFFFFF"/>
      </a:lt1>
      <a:dk2>
        <a:srgbClr val="EC7100"/>
      </a:dk2>
      <a:lt2>
        <a:srgbClr val="FFFFFF"/>
      </a:lt2>
      <a:accent1>
        <a:srgbClr val="EC7100"/>
      </a:accent1>
      <a:accent2>
        <a:srgbClr val="773B00"/>
      </a:accent2>
      <a:accent3>
        <a:srgbClr val="EF9152"/>
      </a:accent3>
      <a:accent4>
        <a:srgbClr val="F4B284"/>
      </a:accent4>
      <a:accent5>
        <a:srgbClr val="FAD6BB"/>
      </a:accent5>
      <a:accent6>
        <a:srgbClr val="AD876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_Red">
  <a:themeElements>
    <a:clrScheme name="SE_Red_ab">
      <a:dk1>
        <a:srgbClr val="000000"/>
      </a:dk1>
      <a:lt1>
        <a:srgbClr val="FFFFFF"/>
      </a:lt1>
      <a:dk2>
        <a:srgbClr val="D4041D"/>
      </a:dk2>
      <a:lt2>
        <a:srgbClr val="FFFFFF"/>
      </a:lt2>
      <a:accent1>
        <a:srgbClr val="D4041D"/>
      </a:accent1>
      <a:accent2>
        <a:srgbClr val="500000"/>
      </a:accent2>
      <a:accent3>
        <a:srgbClr val="DD6249"/>
      </a:accent3>
      <a:accent4>
        <a:srgbClr val="E69178"/>
      </a:accent4>
      <a:accent5>
        <a:srgbClr val="F2C5B4"/>
      </a:accent5>
      <a:accent6>
        <a:srgbClr val="926C65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_Purple">
  <a:themeElements>
    <a:clrScheme name="SE_Purple_ab">
      <a:dk1>
        <a:srgbClr val="000000"/>
      </a:dk1>
      <a:lt1>
        <a:srgbClr val="FFFFFF"/>
      </a:lt1>
      <a:dk2>
        <a:srgbClr val="96078E"/>
      </a:dk2>
      <a:lt2>
        <a:srgbClr val="FFFFFF"/>
      </a:lt2>
      <a:accent1>
        <a:srgbClr val="96078E"/>
      </a:accent1>
      <a:accent2>
        <a:srgbClr val="390049"/>
      </a:accent2>
      <a:accent3>
        <a:srgbClr val="A45EA2"/>
      </a:accent3>
      <a:accent4>
        <a:srgbClr val="BD8CBC"/>
      </a:accent4>
      <a:accent5>
        <a:srgbClr val="D8C0DD"/>
      </a:accent5>
      <a:accent6>
        <a:srgbClr val="826C8A"/>
      </a:accent6>
      <a:hlink>
        <a:srgbClr val="0070C0"/>
      </a:hlink>
      <a:folHlink>
        <a:srgbClr val="D4041D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_Cherry">
  <a:themeElements>
    <a:clrScheme name="SE_Cherry_ab">
      <a:dk1>
        <a:srgbClr val="000000"/>
      </a:dk1>
      <a:lt1>
        <a:srgbClr val="FFFFFF"/>
      </a:lt1>
      <a:dk2>
        <a:srgbClr val="CE0057"/>
      </a:dk2>
      <a:lt2>
        <a:srgbClr val="FFFFFF"/>
      </a:lt2>
      <a:accent1>
        <a:srgbClr val="CE0057"/>
      </a:accent1>
      <a:accent2>
        <a:srgbClr val="7F0036"/>
      </a:accent2>
      <a:accent3>
        <a:srgbClr val="D76277"/>
      </a:accent3>
      <a:accent4>
        <a:srgbClr val="E1929A"/>
      </a:accent4>
      <a:accent5>
        <a:srgbClr val="EFC5C7"/>
      </a:accent5>
      <a:accent6>
        <a:srgbClr val="B27A80"/>
      </a:accent6>
      <a:hlink>
        <a:srgbClr val="0070C0"/>
      </a:hlink>
      <a:folHlink>
        <a:srgbClr val="96078E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LiquidEnergyPPT V1 17-08-09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1936BC6A3674D9D095E5A89BD8B8A" ma:contentTypeVersion="1" ma:contentTypeDescription="Create a new document." ma:contentTypeScope="" ma:versionID="c2e3eb12613c1b174384d1487473fb0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D5B1BAB-20D1-4041-858C-3DF7A9DD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07E9B76-B933-47EA-B8C8-B5D5CA3F2B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A28C3-7298-4AE7-889F-409D23CEA9A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- Liquid Energy TEMPLATE</Template>
  <TotalTime>0</TotalTime>
  <Words>1423</Words>
  <Application>Microsoft Office PowerPoint</Application>
  <PresentationFormat>On-screen Show (4:3)</PresentationFormat>
  <Paragraphs>322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PPT - Liquid Energy TEMPLATE</vt:lpstr>
      <vt:lpstr>SE_Lime</vt:lpstr>
      <vt:lpstr>SE Orange</vt:lpstr>
      <vt:lpstr>SE_Red</vt:lpstr>
      <vt:lpstr>SE_Purple</vt:lpstr>
      <vt:lpstr>SE_Cherry</vt:lpstr>
      <vt:lpstr>LiquidEnergyPPT V1 17-08-09</vt:lpstr>
      <vt:lpstr>Nourriture - Connect People with Ingredients</vt:lpstr>
      <vt:lpstr>Slide 2</vt:lpstr>
      <vt:lpstr>Challenge to RDBMS</vt:lpstr>
      <vt:lpstr>RDBMS</vt:lpstr>
      <vt:lpstr>Document Data Model</vt:lpstr>
      <vt:lpstr>Slide 6</vt:lpstr>
      <vt:lpstr>NoSQL vs. SQL </vt:lpstr>
      <vt:lpstr>Key Differences Compared to RDBMS </vt:lpstr>
      <vt:lpstr>Basic Concept in MongoDB</vt:lpstr>
      <vt:lpstr>Database Schema</vt:lpstr>
      <vt:lpstr>Comparison on Database Schema</vt:lpstr>
      <vt:lpstr>Query Language</vt:lpstr>
      <vt:lpstr>Comparison on Query Language</vt:lpstr>
      <vt:lpstr>Does MongoDB support ACID transactions?</vt:lpstr>
      <vt:lpstr>Write Concern</vt:lpstr>
      <vt:lpstr>Journaling Mechanics</vt:lpstr>
      <vt:lpstr>How Journaling @ memory map</vt:lpstr>
      <vt:lpstr>How Journaling @ does a write</vt:lpstr>
      <vt:lpstr>How Journaling @ after a write</vt:lpstr>
      <vt:lpstr>How Journaling @ when mongod crashes</vt:lpstr>
      <vt:lpstr>How Journaling @ flush the changes</vt:lpstr>
      <vt:lpstr>How Journaling @ memory remap</vt:lpstr>
      <vt:lpstr>Understand “fall under which umbrella”</vt:lpstr>
      <vt:lpstr>Mongo Wrong Use Cases</vt:lpstr>
      <vt:lpstr>Slide 25</vt:lpstr>
      <vt:lpstr>Data Modeling in MongoDB</vt:lpstr>
      <vt:lpstr>Denormalized Data Models (Embedded Docs )</vt:lpstr>
      <vt:lpstr>Normalized Data Models (References)</vt:lpstr>
      <vt:lpstr>One-to-One Relationship</vt:lpstr>
      <vt:lpstr>One-to-Many Relationship with Embedded Docs</vt:lpstr>
      <vt:lpstr>One-to-Many Relationship with References</vt:lpstr>
      <vt:lpstr>What Many-to-Many Relationship</vt:lpstr>
      <vt:lpstr>Many-to-Many Relationship in MongoDB</vt:lpstr>
      <vt:lpstr>Many-to-Many by Manual References</vt:lpstr>
      <vt:lpstr>Operational Factors and Data Models</vt:lpstr>
      <vt:lpstr>CRUD @ READ Operation</vt:lpstr>
      <vt:lpstr>CRUD @ WRITE Operation</vt:lpstr>
      <vt:lpstr>CRUD @ WRITE Operation</vt:lpstr>
      <vt:lpstr>CRUD @ WRITE Operation</vt:lpstr>
      <vt:lpstr>Slide 40</vt:lpstr>
      <vt:lpstr>What Mongoose</vt:lpstr>
      <vt:lpstr>Get Started with Mongoose  @DB connection</vt:lpstr>
      <vt:lpstr>Get Started with Mongoose  @Schema and Model</vt:lpstr>
      <vt:lpstr>Get Started with Mongoose  @New a Document</vt:lpstr>
      <vt:lpstr>Get Started with Mongoose  @Create a Document</vt:lpstr>
      <vt:lpstr>Get Started with Mongoose  @Read a Document</vt:lpstr>
      <vt:lpstr>Get Started with Mongoose  @Read a Document by criteria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One way QA and Delivery of Apps</dc:subject>
  <dc:creator/>
  <dc:description>3/155 01-LXE 110 1400 Uen_x000d_Rev A</dc:description>
  <cp:lastModifiedBy/>
  <cp:revision>1</cp:revision>
  <dcterms:created xsi:type="dcterms:W3CDTF">2011-11-30T11:01:39Z</dcterms:created>
  <dcterms:modified xsi:type="dcterms:W3CDTF">2014-10-26T03:01:18Z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Checked">
    <vt:lpwstr/>
  </property>
  <property fmtid="{D5CDD505-2E9C-101B-9397-08002B2CF9AE}" pid="4" name="Reference">
    <vt:lpwstr/>
  </property>
  <property fmtid="{D5CDD505-2E9C-101B-9397-08002B2CF9AE}" pid="5" name="LeftFooterField">
    <vt:lpwstr>DocNo</vt:lpwstr>
  </property>
  <property fmtid="{D5CDD505-2E9C-101B-9397-08002B2CF9AE}" pid="6" name="RightFooterField">
    <vt:lpwstr>Title</vt:lpwstr>
  </property>
  <property fmtid="{D5CDD505-2E9C-101B-9397-08002B2CF9AE}" pid="7" name="MiddleFooterField">
    <vt:lpwstr>Date</vt:lpwstr>
  </property>
  <property fmtid="{D5CDD505-2E9C-101B-9397-08002B2CF9AE}" pid="8" name="SecClassViewType">
    <vt:lpwstr>False</vt:lpwstr>
  </property>
  <property fmtid="{D5CDD505-2E9C-101B-9397-08002B2CF9AE}" pid="9" name="FooterType">
    <vt:lpwstr>CVL</vt:lpwstr>
  </property>
  <property fmtid="{D5CDD505-2E9C-101B-9397-08002B2CF9AE}" pid="10" name="DocumentType">
    <vt:lpwstr>EnOHLogoNew2001</vt:lpwstr>
  </property>
  <property fmtid="{D5CDD505-2E9C-101B-9397-08002B2CF9AE}" pid="11" name="TemplateName">
    <vt:lpwstr>EN/FAD 109 0015/8</vt:lpwstr>
  </property>
  <property fmtid="{D5CDD505-2E9C-101B-9397-08002B2CF9AE}" pid="12" name="TemplateVersion">
    <vt:lpwstr>R1A</vt:lpwstr>
  </property>
  <property fmtid="{D5CDD505-2E9C-101B-9397-08002B2CF9AE}" pid="13" name="TotalNumb">
    <vt:lpwstr>False</vt:lpwstr>
  </property>
  <property fmtid="{D5CDD505-2E9C-101B-9397-08002B2CF9AE}" pid="14" name="TemplateFileRevState">
    <vt:lpwstr>E</vt:lpwstr>
  </property>
  <property fmtid="{D5CDD505-2E9C-101B-9397-08002B2CF9AE}" pid="15" name="ContentTypeId">
    <vt:lpwstr>0x01010033B1936BC6A3674D9D095E5A89BD8B8A</vt:lpwstr>
  </property>
  <property fmtid="{D5CDD505-2E9C-101B-9397-08002B2CF9AE}" pid="16" name="DocumentSource">
    <vt:lpwstr>This document is managed in metaDoc.</vt:lpwstr>
  </property>
  <property fmtid="{D5CDD505-2E9C-101B-9397-08002B2CF9AE}" pid="17" name="SecurityClass">
    <vt:lpwstr>Company Internal</vt:lpwstr>
  </property>
  <property fmtid="{D5CDD505-2E9C-101B-9397-08002B2CF9AE}" pid="18" name="Prepared">
    <vt:lpwstr>SEM/CVEIO JOHAN HAMMER</vt:lpwstr>
  </property>
  <property fmtid="{D5CDD505-2E9C-101B-9397-08002B2CF9AE}" pid="19" name="Date">
    <vt:lpwstr>2011-12-13</vt:lpwstr>
  </property>
  <property fmtid="{D5CDD505-2E9C-101B-9397-08002B2CF9AE}" pid="20" name="Revision">
    <vt:lpwstr>A</vt:lpwstr>
  </property>
  <property fmtid="{D5CDD505-2E9C-101B-9397-08002B2CF9AE}" pid="21" name="Title">
    <vt:lpwstr>One way QA and Delivery of Apps</vt:lpwstr>
  </property>
  <property fmtid="{D5CDD505-2E9C-101B-9397-08002B2CF9AE}" pid="22" name="DocName">
    <vt:lpwstr>PROCESS DESCRIPTION</vt:lpwstr>
  </property>
  <property fmtid="{D5CDD505-2E9C-101B-9397-08002B2CF9AE}" pid="23" name="DocNo">
    <vt:lpwstr>3/155 01-LXE 110 1400 Uen</vt:lpwstr>
  </property>
  <property fmtid="{D5CDD505-2E9C-101B-9397-08002B2CF9AE}" pid="24" name="ApprovedBy">
    <vt:lpwstr>SEM/CVEIO (JOHAN HAMMER)</vt:lpwstr>
  </property>
  <property fmtid="{D5CDD505-2E9C-101B-9397-08002B2CF9AE}" pid="25" name="Keyword">
    <vt:lpwstr>ONE WAY QA AND DELIVERY OF APPS_x000d_
UNIFIED</vt:lpwstr>
  </property>
</Properties>
</file>